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22" r:id="rId5"/>
    <p:sldId id="323" r:id="rId6"/>
    <p:sldId id="261" r:id="rId7"/>
    <p:sldId id="325" r:id="rId8"/>
    <p:sldId id="326" r:id="rId9"/>
    <p:sldId id="317" r:id="rId10"/>
    <p:sldId id="319" r:id="rId11"/>
    <p:sldId id="318" r:id="rId12"/>
    <p:sldId id="321" r:id="rId13"/>
    <p:sldId id="312" r:id="rId14"/>
    <p:sldId id="279" r:id="rId15"/>
  </p:sldIdLst>
  <p:sldSz cx="12192000" cy="6858000"/>
  <p:notesSz cx="6858000" cy="9144000"/>
  <p:defaultTextStyle>
    <a:defPPr algn="r" rtl="1"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ליאור גפן" initials="לג" lastIdx="1" clrIdx="0">
    <p:extLst>
      <p:ext uri="{19B8F6BF-5375-455C-9EA6-DF929625EA0E}">
        <p15:presenceInfo xmlns:p15="http://schemas.microsoft.com/office/powerpoint/2012/main" userId="S::Liorg@dsharon.org.il::61b10d5f-abaa-47c0-bcad-f39ad7973de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C87"/>
    <a:srgbClr val="21387A"/>
    <a:srgbClr val="5D9AD0"/>
    <a:srgbClr val="FFFFFF"/>
    <a:srgbClr val="88BCAA"/>
    <a:srgbClr val="F68423"/>
    <a:srgbClr val="333333"/>
    <a:srgbClr val="78D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6824" autoAdjust="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9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15A720A4-8DED-421F-855A-E02E68B02A9E}" type="datetime13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11.06.2024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44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682C0B10-7CAE-41E4-AB02-7E8B1FF2B898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C3D0E9C-3C06-4798-9376-EC9B7AF0DCEC}" type="datetime13">
              <a:rPr lang="he-IL" smtClean="0"/>
              <a:t>11.06.2024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noProof="0" dirty="0"/>
              <a:t>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44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8649DAF-093F-4482-AA38-346E9A2DEE94}" type="slidenum">
              <a:rPr lang="he-IL" noProof="0" smtClean="0"/>
              <a:pPr/>
              <a:t>‹#›</a:t>
            </a:fld>
            <a:endParaRPr lang="he-IL" noProof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B8649DAF-093F-4482-AA38-346E9A2DEE94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2097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>
              <a:latin typeface="Symbol" panose="05050102010706020507" pitchFamily="18" charset="2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B8649DAF-093F-4482-AA38-346E9A2DEE94}" type="slidenum">
              <a:rPr lang="he-IL" smtClean="0">
                <a:latin typeface="Symbol" panose="05050102010706020507" pitchFamily="18" charset="2"/>
              </a:rPr>
              <a:t>10</a:t>
            </a:fld>
            <a:endParaRPr lang="he-IL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62496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B8649DAF-093F-4482-AA38-346E9A2DEE94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5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B8649DAF-093F-4482-AA38-346E9A2DEE94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1187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>
              <a:latin typeface="Symbol" panose="05050102010706020507" pitchFamily="18" charset="2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B8649DAF-093F-4482-AA38-346E9A2DEE94}" type="slidenum">
              <a:rPr lang="he-IL" smtClean="0">
                <a:latin typeface="Symbol" panose="05050102010706020507" pitchFamily="18" charset="2"/>
              </a:rPr>
              <a:t>3</a:t>
            </a:fld>
            <a:endParaRPr lang="he-IL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49233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>
              <a:latin typeface="Symbol" panose="05050102010706020507" pitchFamily="18" charset="2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B8649DAF-093F-4482-AA38-346E9A2DEE94}" type="slidenum">
              <a:rPr lang="he-IL" smtClean="0">
                <a:latin typeface="Symbol" panose="05050102010706020507" pitchFamily="18" charset="2"/>
              </a:rPr>
              <a:t>4</a:t>
            </a:fld>
            <a:endParaRPr lang="he-IL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85196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>
              <a:latin typeface="Symbol" panose="05050102010706020507" pitchFamily="18" charset="2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B8649DAF-093F-4482-AA38-346E9A2DEE94}" type="slidenum">
              <a:rPr lang="he-IL" smtClean="0">
                <a:latin typeface="Symbol" panose="05050102010706020507" pitchFamily="18" charset="2"/>
              </a:rPr>
              <a:t>5</a:t>
            </a:fld>
            <a:endParaRPr lang="he-IL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64837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>
              <a:latin typeface="Symbol" panose="05050102010706020507" pitchFamily="18" charset="2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B8649DAF-093F-4482-AA38-346E9A2DEE94}" type="slidenum">
              <a:rPr lang="he-IL" smtClean="0">
                <a:latin typeface="Symbol" panose="05050102010706020507" pitchFamily="18" charset="2"/>
              </a:rPr>
              <a:t>6</a:t>
            </a:fld>
            <a:endParaRPr lang="he-IL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31088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>
              <a:latin typeface="Symbol" panose="05050102010706020507" pitchFamily="18" charset="2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B8649DAF-093F-4482-AA38-346E9A2DEE94}" type="slidenum">
              <a:rPr lang="he-IL" smtClean="0">
                <a:latin typeface="Symbol" panose="05050102010706020507" pitchFamily="18" charset="2"/>
              </a:rPr>
              <a:t>7</a:t>
            </a:fld>
            <a:endParaRPr lang="he-IL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49293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>
              <a:latin typeface="Symbol" panose="05050102010706020507" pitchFamily="18" charset="2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B8649DAF-093F-4482-AA38-346E9A2DEE94}" type="slidenum">
              <a:rPr lang="he-IL" smtClean="0">
                <a:latin typeface="Symbol" panose="05050102010706020507" pitchFamily="18" charset="2"/>
              </a:rPr>
              <a:t>8</a:t>
            </a:fld>
            <a:endParaRPr lang="he-IL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67810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>
              <a:latin typeface="Symbol" panose="05050102010706020507" pitchFamily="18" charset="2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B8649DAF-093F-4482-AA38-346E9A2DEE94}" type="slidenum">
              <a:rPr lang="he-IL" smtClean="0">
                <a:latin typeface="Symbol" panose="05050102010706020507" pitchFamily="18" charset="2"/>
              </a:rPr>
              <a:t>9</a:t>
            </a:fld>
            <a:endParaRPr lang="he-IL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92668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שקופית כותרת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מציין מיקום של תמונה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1"/>
          <a:lstStyle>
            <a:lvl1pPr marL="1800000" indent="0" algn="r" rtl="1">
              <a:buNone/>
              <a:defRPr sz="11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 dirty="0"/>
              <a:t>הוסף או גרור ושחרר תמונה כאן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rtlCol="1" anchor="b"/>
          <a:lstStyle>
            <a:lvl1pPr algn="r" rtl="1">
              <a:defRPr sz="4200" spc="-15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תבנית בסיס </a:t>
            </a:r>
            <a:br>
              <a:rPr lang="he-IL" noProof="0"/>
            </a:br>
            <a:r>
              <a:rPr lang="he-IL" noProof="0"/>
              <a:t>סגנון כותרת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 rtlCol="1"/>
          <a:lstStyle>
            <a:lvl1pPr marL="360000" indent="0" algn="r" rtl="1">
              <a:buNone/>
              <a:defRPr sz="21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he-IL" noProof="0"/>
              <a:t>לחץ כדי לערוך סגנון כותרת משנה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rtlCol="1" anchor="t"/>
          <a:lstStyle>
            <a:lvl1pPr marL="0" indent="0" algn="r" rtl="1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10" name="מציין מיקום של כותרת תחתונה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he-IL" dirty="0"/>
              <a:t>הוסף כותרת תחתונה</a:t>
            </a:r>
          </a:p>
        </p:txBody>
      </p:sp>
      <p:sp>
        <p:nvSpPr>
          <p:cNvPr id="11" name="מציין מיקום של מספר שקופית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1"/>
          <a:lstStyle>
            <a:lvl1pPr algn="ct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9B51A1E-902D-48AF-9020-955120F399B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8" name="מציין מיקום טקסט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84325"/>
            <a:ext cx="5472113" cy="4606925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12" name="מציין מיקום טקסט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152525"/>
            <a:ext cx="5472000" cy="358775"/>
          </a:xfrm>
        </p:spPr>
        <p:txBody>
          <a:bodyPr rtlCol="1"/>
          <a:lstStyle>
            <a:lvl1pPr marL="0" indent="0" algn="r" rtl="1">
              <a:buNone/>
              <a:defRPr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עמודות בתיב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7" name="מציין מיקום של כותרת תחתונה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he-IL" dirty="0"/>
              <a:t>הוסף כותרת תחתונה</a:t>
            </a:r>
          </a:p>
        </p:txBody>
      </p:sp>
      <p:sp>
        <p:nvSpPr>
          <p:cNvPr id="8" name="מציין מיקום של מספר שקופית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1"/>
          <a:lstStyle>
            <a:lvl1pPr algn="ct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9B51A1E-902D-48AF-9020-955120F399B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11" name="מציין מיקום טקסט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9" name="מציין מיקום טקסט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1"/>
          <a:lstStyle>
            <a:lvl1pPr marL="0" indent="0" algn="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66700" indent="0" algn="r" rtl="1">
              <a:buNone/>
              <a:defRPr/>
            </a:lvl2pPr>
            <a:lvl3pPr marL="542925" indent="0" algn="r" rtl="1">
              <a:buNone/>
              <a:defRPr/>
            </a:lvl3pPr>
            <a:lvl4pPr marL="809625" indent="0" algn="r" rtl="1">
              <a:buNone/>
              <a:defRPr/>
            </a:lvl4pPr>
            <a:lvl5pPr marL="1076325" indent="0" algn="r" rtl="1">
              <a:buNone/>
              <a:defRPr/>
            </a:lvl5pPr>
          </a:lstStyle>
          <a:p>
            <a:pPr lvl="0" rtl="1"/>
            <a:r>
              <a:rPr lang="he-IL" noProof="0"/>
              <a:t>כותרת משנה</a:t>
            </a:r>
          </a:p>
        </p:txBody>
      </p:sp>
      <p:sp>
        <p:nvSpPr>
          <p:cNvPr id="6" name="מציין מיקום טקסט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1" anchor="t"/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66700" indent="0" algn="ctr" rtl="1">
              <a:buNone/>
              <a:defRPr/>
            </a:lvl2pPr>
            <a:lvl3pPr marL="542925" indent="0" algn="ctr" rtl="1">
              <a:buNone/>
              <a:defRPr/>
            </a:lvl3pPr>
            <a:lvl4pPr marL="809625" indent="0" algn="ctr" rtl="1">
              <a:buNone/>
              <a:defRPr/>
            </a:lvl4pPr>
            <a:lvl5pPr marL="1076325" indent="0" algn="ctr" rtl="1">
              <a:buNone/>
              <a:defRPr/>
            </a:lvl5pPr>
          </a:lstStyle>
          <a:p>
            <a:pPr lvl="0" rtl="1"/>
            <a:r>
              <a:rPr lang="he-IL" noProof="0"/>
              <a:t>כותרת של מקטע 1</a:t>
            </a:r>
          </a:p>
        </p:txBody>
      </p:sp>
      <p:sp>
        <p:nvSpPr>
          <p:cNvPr id="12" name="מציין מיקום טקסט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1" anchor="t"/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כותרת של מקטע 2</a:t>
            </a:r>
          </a:p>
        </p:txBody>
      </p:sp>
      <p:sp>
        <p:nvSpPr>
          <p:cNvPr id="14" name="מציין מיקום טקסט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1" anchor="t"/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כותרת של מקטע 3</a:t>
            </a:r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ציר זמ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he-IL" dirty="0"/>
              <a:t>הוסף כותרת תחתונה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1"/>
          <a:lstStyle>
            <a:lvl1pPr algn="ct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9B51A1E-902D-48AF-9020-955120F399B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3" name="מציין מיקום טקסט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1"/>
          <a:lstStyle>
            <a:lvl1pPr marL="0" indent="0" algn="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66700" indent="0" algn="r" rtl="1">
              <a:buNone/>
              <a:defRPr/>
            </a:lvl2pPr>
            <a:lvl3pPr marL="542925" indent="0" algn="r" rtl="1">
              <a:buNone/>
              <a:defRPr/>
            </a:lvl3pPr>
            <a:lvl4pPr marL="809625" indent="0" algn="r" rtl="1">
              <a:buNone/>
              <a:defRPr/>
            </a:lvl4pPr>
            <a:lvl5pPr marL="1076325" indent="0" algn="r" rtl="1">
              <a:buNone/>
              <a:defRPr/>
            </a:lvl5pPr>
          </a:lstStyle>
          <a:p>
            <a:pPr lvl="0" rtl="1"/>
            <a:r>
              <a:rPr lang="he-IL" noProof="0"/>
              <a:t>כותרת משנה</a:t>
            </a:r>
          </a:p>
        </p:txBody>
      </p:sp>
      <p:cxnSp>
        <p:nvCxnSpPr>
          <p:cNvPr id="15" name="חץ ישר מחבר 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מציין מיקום טקסט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1" anchor="ctr"/>
          <a:lstStyle>
            <a:lvl1pPr marL="0" indent="0" algn="ctr" rtl="1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שנה</a:t>
            </a:r>
          </a:p>
        </p:txBody>
      </p:sp>
      <p:sp>
        <p:nvSpPr>
          <p:cNvPr id="17" name="מציין מיקום טקסט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1"/>
          <a:lstStyle>
            <a:lvl1pPr marL="0" indent="0" algn="ctr" rtl="1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MM</a:t>
            </a:r>
          </a:p>
        </p:txBody>
      </p:sp>
      <p:sp>
        <p:nvSpPr>
          <p:cNvPr id="21" name="מציין מיקום טקסט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1"/>
          <a:lstStyle>
            <a:lvl1pPr marL="0" indent="0" algn="ctr" rtl="1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MM</a:t>
            </a:r>
          </a:p>
        </p:txBody>
      </p:sp>
      <p:sp>
        <p:nvSpPr>
          <p:cNvPr id="22" name="מציין מיקום טקסט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1"/>
          <a:lstStyle>
            <a:lvl1pPr marL="0" indent="0" algn="ctr" rtl="1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MM</a:t>
            </a:r>
          </a:p>
        </p:txBody>
      </p:sp>
      <p:sp>
        <p:nvSpPr>
          <p:cNvPr id="25" name="מציין מיקום טקסט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1"/>
          <a:lstStyle>
            <a:lvl1pPr marL="0" indent="0" algn="ctr" rtl="1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MM</a:t>
            </a:r>
          </a:p>
        </p:txBody>
      </p:sp>
      <p:sp>
        <p:nvSpPr>
          <p:cNvPr id="26" name="מציין מיקום טקסט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1" anchor="ctr"/>
          <a:lstStyle>
            <a:lvl1pPr marL="0" indent="0" algn="ctr" rtl="1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שנה</a:t>
            </a:r>
          </a:p>
        </p:txBody>
      </p:sp>
      <p:sp>
        <p:nvSpPr>
          <p:cNvPr id="28" name="מציין מיקום טקסט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1"/>
          <a:lstStyle>
            <a:lvl1pPr marL="0" indent="0" algn="ctr" rtl="1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MM</a:t>
            </a:r>
          </a:p>
        </p:txBody>
      </p:sp>
      <p:sp>
        <p:nvSpPr>
          <p:cNvPr id="30" name="מציין מיקום טקסט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1"/>
          <a:lstStyle>
            <a:lvl1pPr marL="0" indent="0" algn="ctr" rtl="1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MM</a:t>
            </a:r>
          </a:p>
        </p:txBody>
      </p:sp>
      <p:sp>
        <p:nvSpPr>
          <p:cNvPr id="31" name="מציין מיקום טקסט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1"/>
          <a:lstStyle>
            <a:lvl1pPr marL="0" indent="0" algn="ctr" rtl="1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MM</a:t>
            </a:r>
          </a:p>
        </p:txBody>
      </p:sp>
      <p:sp>
        <p:nvSpPr>
          <p:cNvPr id="32" name="מציין מיקום טקסט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1"/>
          <a:lstStyle>
            <a:lvl1pPr marL="0" indent="0" algn="ctr" rtl="1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MM</a:t>
            </a:r>
          </a:p>
        </p:txBody>
      </p:sp>
      <p:sp>
        <p:nvSpPr>
          <p:cNvPr id="33" name="מציין מיקום טקסט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1"/>
          <a:lstStyle>
            <a:lvl1pPr marL="0" indent="0" algn="ctr" rtl="1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MM</a:t>
            </a:r>
          </a:p>
        </p:txBody>
      </p:sp>
      <p:sp>
        <p:nvSpPr>
          <p:cNvPr id="34" name="מציין מיקום טקסט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1"/>
          <a:lstStyle>
            <a:lvl1pPr marL="0" indent="0" algn="ctr" rtl="1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MM</a:t>
            </a:r>
          </a:p>
        </p:txBody>
      </p:sp>
      <p:sp>
        <p:nvSpPr>
          <p:cNvPr id="35" name="מציין מיקום טקסט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1"/>
          <a:lstStyle>
            <a:lvl1pPr marL="0" indent="0" algn="ctr" rtl="1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MM</a:t>
            </a:r>
          </a:p>
        </p:txBody>
      </p:sp>
      <p:sp>
        <p:nvSpPr>
          <p:cNvPr id="36" name="מציין מיקום טקסט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1"/>
          <a:lstStyle>
            <a:lvl1pPr marL="0" indent="0" algn="ctr" rtl="1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MM</a:t>
            </a:r>
          </a:p>
        </p:txBody>
      </p:sp>
      <p:sp>
        <p:nvSpPr>
          <p:cNvPr id="37" name="מציין מיקום טקסט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1"/>
          <a:lstStyle>
            <a:lvl1pPr marL="0" indent="0" algn="ctr" rtl="1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MM</a:t>
            </a:r>
          </a:p>
        </p:txBody>
      </p:sp>
      <p:sp>
        <p:nvSpPr>
          <p:cNvPr id="38" name="מציין מיקום טקסט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1"/>
          <a:lstStyle>
            <a:lvl1pPr marL="0" indent="0" algn="ctr" rtl="1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MM</a:t>
            </a:r>
          </a:p>
        </p:txBody>
      </p:sp>
      <p:sp>
        <p:nvSpPr>
          <p:cNvPr id="39" name="מציין מיקום טקסט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1"/>
          <a:lstStyle>
            <a:lvl1pPr marL="0" indent="0" algn="ctr" rtl="1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MM</a:t>
            </a:r>
          </a:p>
        </p:txBody>
      </p:sp>
      <p:sp>
        <p:nvSpPr>
          <p:cNvPr id="40" name="מציין מיקום טקסט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1"/>
          <a:lstStyle>
            <a:lvl1pPr marL="0" indent="0" algn="ctr" rtl="1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MM</a:t>
            </a:r>
          </a:p>
        </p:txBody>
      </p:sp>
      <p:sp>
        <p:nvSpPr>
          <p:cNvPr id="41" name="מציין מיקום טקסט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1"/>
          <a:lstStyle>
            <a:lvl1pPr marL="0" indent="0" algn="ctr" rtl="1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MM</a:t>
            </a:r>
          </a:p>
        </p:txBody>
      </p:sp>
      <p:sp>
        <p:nvSpPr>
          <p:cNvPr id="42" name="מציין מיקום טקסט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1"/>
          <a:lstStyle>
            <a:lvl1pPr marL="0" indent="0" algn="ctr" rtl="1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MM</a:t>
            </a:r>
          </a:p>
        </p:txBody>
      </p:sp>
      <p:sp>
        <p:nvSpPr>
          <p:cNvPr id="43" name="מציין מיקום טקסט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1"/>
          <a:lstStyle>
            <a:lvl1pPr marL="0" indent="0" algn="ctr" rtl="1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MM</a:t>
            </a:r>
          </a:p>
        </p:txBody>
      </p:sp>
      <p:sp>
        <p:nvSpPr>
          <p:cNvPr id="44" name="מציין מיקום טקסט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1"/>
          <a:lstStyle>
            <a:lvl1pPr marL="0" indent="0" algn="ctr" rtl="1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MM</a:t>
            </a:r>
          </a:p>
        </p:txBody>
      </p:sp>
      <p:sp>
        <p:nvSpPr>
          <p:cNvPr id="45" name="מציין מיקום טקסט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1"/>
          <a:lstStyle>
            <a:lvl1pPr marL="0" indent="0" algn="ctr" rtl="1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MM</a:t>
            </a:r>
          </a:p>
        </p:txBody>
      </p:sp>
      <p:sp>
        <p:nvSpPr>
          <p:cNvPr id="46" name="מציין מיקום טקסט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1"/>
          <a:lstStyle>
            <a:lvl1pPr marL="0" indent="0" algn="ctr" rtl="1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MM</a:t>
            </a:r>
          </a:p>
        </p:txBody>
      </p:sp>
      <p:sp>
        <p:nvSpPr>
          <p:cNvPr id="47" name="מציין מיקום טקסט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1"/>
          <a:lstStyle>
            <a:lvl1pPr marL="0" indent="0" algn="ctr" rtl="1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MM</a:t>
            </a:r>
          </a:p>
        </p:txBody>
      </p:sp>
      <p:sp>
        <p:nvSpPr>
          <p:cNvPr id="48" name="מציין מיקום טקסט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1"/>
          <a:lstStyle>
            <a:lvl1pPr marL="0" indent="0" algn="ctr" rtl="1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MM</a:t>
            </a:r>
          </a:p>
        </p:txBody>
      </p:sp>
      <p:sp>
        <p:nvSpPr>
          <p:cNvPr id="49" name="מציין מיקום טקסט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rtlCol="1" anchor="t"/>
          <a:lstStyle>
            <a:lvl1pPr marL="0" indent="0" algn="ctr" rtl="1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כותרת פריט</a:t>
            </a:r>
          </a:p>
        </p:txBody>
      </p:sp>
      <p:sp>
        <p:nvSpPr>
          <p:cNvPr id="50" name="מציין מיקום טקסט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rtlCol="1" anchor="ctr"/>
          <a:lstStyle>
            <a:lvl1pPr marL="0" indent="0" algn="ctr" rtl="1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חודש, שנה</a:t>
            </a:r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חברי צוות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7" name="מציין מיקום של כותרת תחתונה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he-IL" dirty="0"/>
              <a:t>הוסף כותרת תחתונה</a:t>
            </a:r>
          </a:p>
        </p:txBody>
      </p:sp>
      <p:sp>
        <p:nvSpPr>
          <p:cNvPr id="8" name="מציין מיקום של מספר שקופית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1"/>
          <a:lstStyle>
            <a:lvl1pPr algn="ct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9B51A1E-902D-48AF-9020-955120F399B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3945" y="3995705"/>
            <a:ext cx="1964171" cy="216000"/>
          </a:xfrm>
        </p:spPr>
        <p:txBody>
          <a:bodyPr rtlCol="1"/>
          <a:lstStyle>
            <a:lvl1pPr marL="0" indent="0" algn="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תפקיד</a:t>
            </a:r>
          </a:p>
        </p:txBody>
      </p:sp>
      <p:sp>
        <p:nvSpPr>
          <p:cNvPr id="13" name="מציין מיקום טקסט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5887" y="3995705"/>
            <a:ext cx="1964171" cy="216000"/>
          </a:xfrm>
        </p:spPr>
        <p:txBody>
          <a:bodyPr rtlCol="1"/>
          <a:lstStyle>
            <a:lvl1pPr marL="0" indent="0" algn="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תפקיד</a:t>
            </a:r>
          </a:p>
        </p:txBody>
      </p:sp>
      <p:sp>
        <p:nvSpPr>
          <p:cNvPr id="15" name="מציין מיקום טקסט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07829" y="3991240"/>
            <a:ext cx="1964171" cy="216000"/>
          </a:xfrm>
        </p:spPr>
        <p:txBody>
          <a:bodyPr rtlCol="1"/>
          <a:lstStyle>
            <a:lvl1pPr marL="0" indent="0" algn="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תפקיד</a:t>
            </a:r>
          </a:p>
        </p:txBody>
      </p:sp>
      <p:sp>
        <p:nvSpPr>
          <p:cNvPr id="10" name="מציין מיקום טקסט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3945" y="3424428"/>
            <a:ext cx="1964170" cy="504000"/>
          </a:xfrm>
        </p:spPr>
        <p:txBody>
          <a:bodyPr rtlCol="1"/>
          <a:lstStyle>
            <a:lvl1pPr marL="0" indent="0" algn="r" rtl="1">
              <a:buNone/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שם</a:t>
            </a:r>
          </a:p>
        </p:txBody>
      </p:sp>
      <p:sp>
        <p:nvSpPr>
          <p:cNvPr id="12" name="מציין מיקום טקסט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55887" y="3424428"/>
            <a:ext cx="1964171" cy="504000"/>
          </a:xfrm>
        </p:spPr>
        <p:txBody>
          <a:bodyPr rtlCol="1"/>
          <a:lstStyle>
            <a:lvl1pPr marL="0" indent="0" algn="r" rtl="1">
              <a:buNone/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שם</a:t>
            </a:r>
          </a:p>
        </p:txBody>
      </p:sp>
      <p:sp>
        <p:nvSpPr>
          <p:cNvPr id="16" name="מציין מיקום טקסט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07830" y="3424428"/>
            <a:ext cx="1964170" cy="504000"/>
          </a:xfrm>
        </p:spPr>
        <p:txBody>
          <a:bodyPr rtlCol="1"/>
          <a:lstStyle>
            <a:lvl1pPr marL="0" indent="0" algn="r" rtl="1">
              <a:buNone/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שם</a:t>
            </a:r>
          </a:p>
        </p:txBody>
      </p:sp>
      <p:sp>
        <p:nvSpPr>
          <p:cNvPr id="24" name="מציין מיקום של תמונה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1800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1" anchor="ctr"/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25" name="מציין מיקום של תמונה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283742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1" anchor="ctr"/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26" name="מציין מיקום של תמונה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35683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1" anchor="ctr"/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9" name="מציין מיקום טקסט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1"/>
          <a:lstStyle>
            <a:lvl1pPr marL="0" indent="0" algn="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66700" indent="0" algn="r" rtl="1">
              <a:buNone/>
              <a:defRPr/>
            </a:lvl2pPr>
            <a:lvl3pPr marL="542925" indent="0" algn="r" rtl="1">
              <a:buNone/>
              <a:defRPr/>
            </a:lvl3pPr>
            <a:lvl4pPr marL="809625" indent="0" algn="r" rtl="1">
              <a:buNone/>
              <a:defRPr/>
            </a:lvl4pPr>
            <a:lvl5pPr marL="1076325" indent="0" algn="r" rtl="1">
              <a:buNone/>
              <a:defRPr/>
            </a:lvl5pPr>
          </a:lstStyle>
          <a:p>
            <a:pPr lvl="0" rtl="1"/>
            <a:r>
              <a:rPr lang="he-IL" noProof="0"/>
              <a:t>כותרת משנה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B47CA876-2153-4136-850D-EE098BDC24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03945" y="4311393"/>
            <a:ext cx="1964172" cy="1130300"/>
          </a:xfrm>
        </p:spPr>
        <p:txBody>
          <a:bodyPr rtlCol="1"/>
          <a:lstStyle>
            <a:lvl1pPr marL="0" indent="0" algn="r" rtl="1">
              <a:buFont typeface="Arial" panose="020B0604020202020204" pitchFamily="34" charset="0"/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66700" indent="0" algn="r" rtl="1">
              <a:buNone/>
              <a:defRPr/>
            </a:lvl2pPr>
            <a:lvl3pPr marL="542925" indent="0" algn="r" rtl="1">
              <a:buNone/>
              <a:defRPr/>
            </a:lvl3pPr>
            <a:lvl4pPr marL="809625" indent="0" algn="r" rtl="1">
              <a:buNone/>
              <a:defRPr/>
            </a:lvl4pPr>
            <a:lvl5pPr marL="1076325" indent="0" algn="r" rtl="1">
              <a:buNone/>
              <a:defRPr/>
            </a:lvl5pPr>
          </a:lstStyle>
          <a:p>
            <a:pPr lvl="0" rtl="1"/>
            <a:r>
              <a:rPr lang="he-IL" noProof="0"/>
              <a:t>ביוגרפיה קצרה</a:t>
            </a:r>
          </a:p>
        </p:txBody>
      </p:sp>
      <p:sp>
        <p:nvSpPr>
          <p:cNvPr id="11" name="מציין מיקום טקסט 10">
            <a:extLst>
              <a:ext uri="{FF2B5EF4-FFF2-40B4-BE49-F238E27FC236}">
                <a16:creationId xmlns:a16="http://schemas.microsoft.com/office/drawing/2014/main" id="{969B21C2-C689-49C2-B45F-14C5C53A58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55887" y="4311393"/>
            <a:ext cx="1963737" cy="1130300"/>
          </a:xfrm>
        </p:spPr>
        <p:txBody>
          <a:bodyPr rtlCol="1"/>
          <a:lstStyle>
            <a:lvl1pPr marL="0" indent="0" algn="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ביוגרפיה קצרה</a:t>
            </a:r>
          </a:p>
        </p:txBody>
      </p:sp>
      <p:sp>
        <p:nvSpPr>
          <p:cNvPr id="17" name="מציין מיקום טקסט 16">
            <a:extLst>
              <a:ext uri="{FF2B5EF4-FFF2-40B4-BE49-F238E27FC236}">
                <a16:creationId xmlns:a16="http://schemas.microsoft.com/office/drawing/2014/main" id="{E33D8E11-F7FD-4AD9-BEC6-78C6500F81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07829" y="4311393"/>
            <a:ext cx="1981200" cy="1138238"/>
          </a:xfrm>
        </p:spPr>
        <p:txBody>
          <a:bodyPr rtlCol="1"/>
          <a:lstStyle>
            <a:lvl1pPr marL="0" indent="0" algn="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ביוגרפיה קצרה</a:t>
            </a:r>
          </a:p>
        </p:txBody>
      </p:sp>
    </p:spTree>
    <p:extLst>
      <p:ext uri="{BB962C8B-B14F-4D97-AF65-F5344CB8AC3E}">
        <p14:creationId xmlns:p14="http://schemas.microsoft.com/office/powerpoint/2010/main" val="362411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חברי צוות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7" name="מציין מיקום של כותרת תחתונה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he-IL" dirty="0"/>
              <a:t>הוסף כותרת תחתונה</a:t>
            </a:r>
          </a:p>
        </p:txBody>
      </p:sp>
      <p:sp>
        <p:nvSpPr>
          <p:cNvPr id="8" name="מציין מיקום של מספר שקופית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1"/>
          <a:lstStyle>
            <a:lvl1pPr algn="ct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9B51A1E-902D-48AF-9020-955120F399B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1"/>
          <a:lstStyle>
            <a:lvl1pPr marL="0" indent="0" algn="ct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תפקיד</a:t>
            </a:r>
          </a:p>
        </p:txBody>
      </p:sp>
      <p:sp>
        <p:nvSpPr>
          <p:cNvPr id="13" name="מציין מיקום טקסט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1"/>
          <a:lstStyle>
            <a:lvl1pPr marL="0" indent="0" algn="ct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תפקיד</a:t>
            </a:r>
          </a:p>
        </p:txBody>
      </p:sp>
      <p:sp>
        <p:nvSpPr>
          <p:cNvPr id="15" name="מציין מיקום טקסט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1"/>
          <a:lstStyle>
            <a:lvl1pPr marL="0" indent="0" algn="ct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תפקיד</a:t>
            </a:r>
          </a:p>
        </p:txBody>
      </p:sp>
      <p:sp>
        <p:nvSpPr>
          <p:cNvPr id="17" name="מציין מיקום טקסט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1"/>
          <a:lstStyle>
            <a:lvl1pPr marL="0" indent="0" algn="ct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תפקיד</a:t>
            </a:r>
          </a:p>
        </p:txBody>
      </p:sp>
      <p:sp>
        <p:nvSpPr>
          <p:cNvPr id="6" name="מציין מיקום טקסט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1"/>
          <a:lstStyle>
            <a:lvl1pPr marL="0" indent="0" algn="ctr" rtl="1">
              <a:buNone/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שם מלא</a:t>
            </a:r>
          </a:p>
        </p:txBody>
      </p:sp>
      <p:sp>
        <p:nvSpPr>
          <p:cNvPr id="10" name="מציין מיקום טקסט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1"/>
          <a:lstStyle>
            <a:lvl1pPr marL="0" indent="0" algn="ctr" rtl="1">
              <a:buNone/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שם מלא</a:t>
            </a:r>
          </a:p>
        </p:txBody>
      </p:sp>
      <p:sp>
        <p:nvSpPr>
          <p:cNvPr id="12" name="מציין מיקום טקסט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1"/>
          <a:lstStyle>
            <a:lvl1pPr marL="0" indent="0" algn="ctr" rtl="1">
              <a:buNone/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שם מלא</a:t>
            </a:r>
          </a:p>
        </p:txBody>
      </p:sp>
      <p:sp>
        <p:nvSpPr>
          <p:cNvPr id="16" name="מציין מיקום טקסט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1"/>
          <a:lstStyle>
            <a:lvl1pPr marL="0" indent="0" algn="ctr" rtl="1">
              <a:buNone/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שם מלא</a:t>
            </a:r>
          </a:p>
        </p:txBody>
      </p:sp>
      <p:sp>
        <p:nvSpPr>
          <p:cNvPr id="19" name="מציין מיקום טקסט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1"/>
          <a:lstStyle>
            <a:lvl1pPr marL="0" indent="0" algn="ctr" rtl="1">
              <a:buNone/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שם מלא</a:t>
            </a:r>
          </a:p>
        </p:txBody>
      </p:sp>
      <p:sp>
        <p:nvSpPr>
          <p:cNvPr id="21" name="מציין מיקום טקסט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1"/>
          <a:lstStyle>
            <a:lvl1pPr marL="0" indent="0" algn="ct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תפקיד</a:t>
            </a:r>
          </a:p>
        </p:txBody>
      </p:sp>
      <p:sp>
        <p:nvSpPr>
          <p:cNvPr id="23" name="מציין מיקום של תמונה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1" anchor="ctr"/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24" name="מציין מיקום של תמונה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1" anchor="ctr"/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25" name="מציין מיקום של תמונה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1" anchor="ctr"/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26" name="מציין מיקום של תמונה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1" anchor="ctr"/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27" name="מציין מיקום של תמונה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1" anchor="ctr"/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20" name="מציין מיקום של תמונה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1" anchor="ctr"/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1"/>
          <a:lstStyle>
            <a:lvl1pPr marL="0" indent="0" algn="ctr" rtl="1">
              <a:buNone/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66700" indent="0" algn="ctr" rtl="1">
              <a:buNone/>
              <a:defRPr/>
            </a:lvl2pPr>
            <a:lvl3pPr marL="542925" indent="0" algn="ctr" rtl="1">
              <a:buNone/>
              <a:defRPr/>
            </a:lvl3pPr>
            <a:lvl4pPr marL="809625" indent="0" algn="ctr" rtl="1">
              <a:buNone/>
              <a:defRPr/>
            </a:lvl4pPr>
            <a:lvl5pPr marL="1076325" indent="0" algn="ctr" rtl="1">
              <a:buNone/>
              <a:defRPr/>
            </a:lvl5pPr>
          </a:lstStyle>
          <a:p>
            <a:pPr lvl="0" rtl="1"/>
            <a:r>
              <a:rPr lang="he-IL" noProof="0"/>
              <a:t>שם מלא</a:t>
            </a:r>
          </a:p>
        </p:txBody>
      </p:sp>
      <p:sp>
        <p:nvSpPr>
          <p:cNvPr id="11" name="מציין מיקום טקסט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1"/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תפקיד</a:t>
            </a:r>
          </a:p>
        </p:txBody>
      </p: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כותרת משנה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צורה חופשית: צורה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צורה חופשית: צורה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he-IL" dirty="0"/>
              <a:t>הוסף כותרת תחתונה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1"/>
          <a:lstStyle>
            <a:lvl1pPr algn="ct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9B51A1E-902D-48AF-9020-955120F399B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4" name="צורה חופשית: צורה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צורה חופשית: צורה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צורה חופשית: צורה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צורה חופשית: צורה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צורה חופשית: צורה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צורה חופשית: צורה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מציין מיקום טקסט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1"/>
          <a:lstStyle>
            <a:lvl1pPr marL="0" indent="0" algn="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66700" indent="0" algn="r" rtl="1">
              <a:buNone/>
              <a:defRPr/>
            </a:lvl2pPr>
            <a:lvl3pPr marL="542925" indent="0" algn="r" rtl="1">
              <a:buNone/>
              <a:defRPr/>
            </a:lvl3pPr>
            <a:lvl4pPr marL="809625" indent="0" algn="r" rtl="1">
              <a:buNone/>
              <a:defRPr/>
            </a:lvl4pPr>
            <a:lvl5pPr marL="1076325" indent="0" algn="r" rtl="1">
              <a:buNone/>
              <a:defRPr/>
            </a:lvl5pPr>
          </a:lstStyle>
          <a:p>
            <a:pPr lvl="0" rtl="1"/>
            <a:r>
              <a:rPr lang="he-IL" noProof="0"/>
              <a:t>כותרת משנה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צורה חופשית: צורה 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צורה חופשית: צורה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he-IL" dirty="0"/>
              <a:t>הוסף כותרת תחתונה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1"/>
          <a:lstStyle>
            <a:lvl1pPr algn="ct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9B51A1E-902D-48AF-9020-955120F399B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24" name="צורה חופשית: צורה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צורה חופשית: צורה 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צורה חופשית: צורה 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צורה חופשית: צורה 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צורה חופשית: צורה 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 ללא גרפיק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he-IL" dirty="0"/>
              <a:t>הוסף כותרת תחתונה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fld id="{19B51A1E-902D-48AF-9020-955120F399B6}" type="slidenum">
              <a:rPr lang="he-IL" smtClean="0"/>
              <a:pPr algn="ctr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תוד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מציין מיקום של תמונה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Ins="360000" rtlCol="1"/>
          <a:lstStyle>
            <a:lvl1pPr marL="0" indent="0" algn="r" rtl="1">
              <a:buNone/>
              <a:defRPr sz="11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 dirty="0"/>
              <a:t>הוסף או גרור ושחרר תמונה כאן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1" anchor="b" anchorCtr="0"/>
          <a:lstStyle>
            <a:lvl1pPr algn="r" rtl="1">
              <a:defRPr sz="6600" spc="-15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 dirty="0"/>
              <a:t>תודה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 rtlCol="1"/>
          <a:lstStyle>
            <a:lvl1pPr marL="0" indent="0" algn="r" rtl="1">
              <a:buNone/>
              <a:defRPr sz="1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he-IL" noProof="0"/>
              <a:t>לחץ כדי לערוך סגנון כותרת משנה של תבנית בסיס</a:t>
            </a:r>
            <a:endParaRPr lang="he-IL" noProof="0" dirty="0"/>
          </a:p>
        </p:txBody>
      </p:sp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ציין מיקום טקסט 5">
            <a:extLst>
              <a:ext uri="{FF2B5EF4-FFF2-40B4-BE49-F238E27FC236}">
                <a16:creationId xmlns:a16="http://schemas.microsoft.com/office/drawing/2014/main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4142258"/>
            <a:ext cx="4508500" cy="277342"/>
          </a:xfrm>
        </p:spPr>
        <p:txBody>
          <a:bodyPr rtlCol="1" anchor="ctr"/>
          <a:lstStyle>
            <a:lvl1pPr marL="0" indent="0" algn="r" rtl="1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66700" indent="0" algn="r" rtl="1">
              <a:buNone/>
              <a:defRPr>
                <a:solidFill>
                  <a:schemeClr val="bg1"/>
                </a:solidFill>
              </a:defRPr>
            </a:lvl2pPr>
            <a:lvl3pPr marL="542925" indent="0" algn="r" rtl="1">
              <a:buNone/>
              <a:defRPr>
                <a:solidFill>
                  <a:schemeClr val="bg1"/>
                </a:solidFill>
              </a:defRPr>
            </a:lvl3pPr>
            <a:lvl4pPr marL="809625" indent="0" algn="r" rtl="1">
              <a:buNone/>
              <a:defRPr>
                <a:solidFill>
                  <a:schemeClr val="bg1"/>
                </a:solidFill>
              </a:defRPr>
            </a:lvl4pPr>
            <a:lvl5pPr marL="1076325" indent="0" algn="r" rtl="1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1"/>
            <a:r>
              <a:rPr lang="he-IL" noProof="0" dirty="0"/>
              <a:t>מספר של איש קשר</a:t>
            </a:r>
          </a:p>
        </p:txBody>
      </p:sp>
      <p:sp>
        <p:nvSpPr>
          <p:cNvPr id="9" name="מציין מיקום טקסט 5">
            <a:extLst>
              <a:ext uri="{FF2B5EF4-FFF2-40B4-BE49-F238E27FC236}">
                <a16:creationId xmlns:a16="http://schemas.microsoft.com/office/drawing/2014/main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0" y="4448040"/>
            <a:ext cx="4508500" cy="277342"/>
          </a:xfrm>
        </p:spPr>
        <p:txBody>
          <a:bodyPr rtlCol="1" anchor="ctr"/>
          <a:lstStyle>
            <a:lvl1pPr marL="0" indent="0" algn="r" rtl="1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66700" indent="0" algn="r" rtl="1">
              <a:buNone/>
              <a:defRPr>
                <a:solidFill>
                  <a:schemeClr val="bg1"/>
                </a:solidFill>
              </a:defRPr>
            </a:lvl2pPr>
            <a:lvl3pPr marL="542925" indent="0" algn="r" rtl="1">
              <a:buNone/>
              <a:defRPr>
                <a:solidFill>
                  <a:schemeClr val="bg1"/>
                </a:solidFill>
              </a:defRPr>
            </a:lvl3pPr>
            <a:lvl4pPr marL="809625" indent="0" algn="r" rtl="1">
              <a:buNone/>
              <a:defRPr>
                <a:solidFill>
                  <a:schemeClr val="bg1"/>
                </a:solidFill>
              </a:defRPr>
            </a:lvl4pPr>
            <a:lvl5pPr marL="1076325" indent="0" algn="r" rtl="1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1"/>
            <a:r>
              <a:rPr lang="he-IL" noProof="0" dirty="0"/>
              <a:t>דואר אלקטרוני או נקודת אחיזה במדיה חברתית</a:t>
            </a:r>
          </a:p>
        </p:txBody>
      </p:sp>
      <p:sp>
        <p:nvSpPr>
          <p:cNvPr id="8" name="מציין מיקום של תמונה 5">
            <a:extLst>
              <a:ext uri="{FF2B5EF4-FFF2-40B4-BE49-F238E27FC236}">
                <a16:creationId xmlns:a16="http://schemas.microsoft.com/office/drawing/2014/main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5008" y="2587752"/>
            <a:ext cx="1344168" cy="704088"/>
          </a:xfrm>
        </p:spPr>
        <p:txBody>
          <a:bodyPr rtlCol="1"/>
          <a:lstStyle>
            <a:lvl1pPr marL="0" indent="0" algn="r" rtl="1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סמל</a:t>
            </a:r>
          </a:p>
        </p:txBody>
      </p:sp>
      <p:sp>
        <p:nvSpPr>
          <p:cNvPr id="10" name="מציין מיקום טקסט 5">
            <a:extLst>
              <a:ext uri="{FF2B5EF4-FFF2-40B4-BE49-F238E27FC236}">
                <a16:creationId xmlns:a16="http://schemas.microsoft.com/office/drawing/2014/main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0" y="4753821"/>
            <a:ext cx="4508500" cy="277342"/>
          </a:xfrm>
        </p:spPr>
        <p:txBody>
          <a:bodyPr rtlCol="1" anchor="ctr"/>
          <a:lstStyle>
            <a:lvl1pPr marL="0" indent="0" algn="r" rtl="1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66700" indent="0" algn="r" rtl="1">
              <a:buNone/>
              <a:defRPr>
                <a:solidFill>
                  <a:schemeClr val="bg1"/>
                </a:solidFill>
              </a:defRPr>
            </a:lvl2pPr>
            <a:lvl3pPr marL="542925" indent="0" algn="r" rtl="1">
              <a:buNone/>
              <a:defRPr>
                <a:solidFill>
                  <a:schemeClr val="bg1"/>
                </a:solidFill>
              </a:defRPr>
            </a:lvl3pPr>
            <a:lvl4pPr marL="809625" indent="0" algn="r" rtl="1">
              <a:buNone/>
              <a:defRPr>
                <a:solidFill>
                  <a:schemeClr val="bg1"/>
                </a:solidFill>
              </a:defRPr>
            </a:lvl4pPr>
            <a:lvl5pPr marL="1076325" indent="0" algn="r" rtl="1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1"/>
            <a:r>
              <a:rPr lang="he-IL" noProof="0" dirty="0"/>
              <a:t>כתובת אתר האינטרנט</a:t>
            </a:r>
          </a:p>
        </p:txBody>
      </p:sp>
    </p:spTree>
    <p:extLst>
      <p:ext uri="{BB962C8B-B14F-4D97-AF65-F5344CB8AC3E}">
        <p14:creationId xmlns:p14="http://schemas.microsoft.com/office/powerpoint/2010/main" val="3475950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מציין מיקום של תמונה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1" anchor="ctr"/>
          <a:lstStyle>
            <a:lvl1pPr marL="0" indent="0" algn="ctr" rtl="1">
              <a:buNone/>
              <a:defRPr sz="11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הוסף או גרור ושחרר תמונה כאן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1" anchor="b"/>
          <a:lstStyle>
            <a:lvl1pPr algn="l" rtl="1">
              <a:defRPr sz="4200" spc="-15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 dirty="0"/>
              <a:t>לחץ כדי לערוך </a:t>
            </a:r>
            <a:br>
              <a:rPr lang="he-IL" noProof="0" dirty="0"/>
            </a:br>
            <a:r>
              <a:rPr lang="he-IL" noProof="0" dirty="0"/>
              <a:t>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1"/>
          <a:lstStyle>
            <a:lvl1pPr marL="0" indent="0" algn="l" rtl="1">
              <a:buNone/>
              <a:defRPr sz="2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he-IL" noProof="0"/>
              <a:t>לחץ כדי לערוך סגנון כותרת משנה של תבנית בסיס</a:t>
            </a:r>
            <a:endParaRPr lang="he-IL" noProof="0" dirty="0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9B51A1E-902D-48AF-9020-955120F399B6}" type="slidenum">
              <a:rPr lang="he-IL" noProof="0" smtClean="0"/>
              <a:pPr/>
              <a:t>‹#›</a:t>
            </a:fld>
            <a:endParaRPr lang="he-IL" noProof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1">
            <a:noAutofit/>
          </a:bodyPr>
          <a:lstStyle/>
          <a:p>
            <a:pPr algn="l" rtl="1"/>
            <a:endParaRPr lang="he-IL" sz="1200" noProof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 גדולה וטקס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1" anchor="b"/>
          <a:lstStyle>
            <a:lvl1pPr algn="l" rtl="1">
              <a:defRPr sz="3500" spc="-15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 dirty="0"/>
              <a:t>לחץ כדי לערוך </a:t>
            </a:r>
            <a:br>
              <a:rPr lang="he-IL" noProof="0" dirty="0"/>
            </a:br>
            <a:r>
              <a:rPr lang="he-IL" noProof="0" dirty="0"/>
              <a:t>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1"/>
          <a:lstStyle>
            <a:lvl1pPr marL="0" indent="0" algn="l" rtl="1">
              <a:buNone/>
              <a:defRPr sz="21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he-IL" noProof="0"/>
              <a:t>לחץ כדי לערוך סגנון כותרת משנה של תבנית בסיס</a:t>
            </a:r>
            <a:endParaRPr lang="he-IL" noProof="0" dirty="0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9B51A1E-902D-48AF-9020-955120F399B6}" type="slidenum">
              <a:rPr lang="he-IL" noProof="0" smtClean="0"/>
              <a:pPr/>
              <a:t>‹#›</a:t>
            </a:fld>
            <a:endParaRPr lang="he-IL" noProof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1">
            <a:noAutofit/>
          </a:bodyPr>
          <a:lstStyle/>
          <a:p>
            <a:pPr algn="l" rtl="1"/>
            <a:endParaRPr lang="he-IL" sz="1200" noProof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מציין מיקום של תמונה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rtlCol="1" anchor="ctr"/>
          <a:lstStyle>
            <a:lvl1pPr marL="0" indent="0" algn="ctr" rtl="1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הוסף או גרור ושחרר תמונה כאן</a:t>
            </a:r>
          </a:p>
        </p:txBody>
      </p:sp>
      <p:sp>
        <p:nvSpPr>
          <p:cNvPr id="16" name="מציין מיקום תוכן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rtlCol="1" anchor="b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של כותרת תחתונה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he-IL" dirty="0"/>
              <a:t>הוסף כותרת תחתונה</a:t>
            </a:r>
          </a:p>
        </p:txBody>
      </p:sp>
      <p:sp>
        <p:nvSpPr>
          <p:cNvPr id="8" name="מציין מיקום של מספר שקופית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1"/>
          <a:lstStyle>
            <a:lvl1pPr algn="ct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9B51A1E-902D-48AF-9020-955120F399B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24" name="צורה חופשית: צורה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צורה חופשית: צורה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צורה חופשית: צורה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צורה חופשית: צורה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צורה חופשית: צורה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צורה חופשית: צורה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צורה חופשית: צורה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צורה חופשית: צורה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צורה חופשית: צורה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צורה חופשית: צורה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צורה חופשית: צורה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צורה חופשית: צורה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צורה חופשית: צורה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צורה חופשית: צורה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1340000" cy="468000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/>
            <a:r>
              <a:rPr lang="he-IL" dirty="0"/>
              <a:t>הוסף כותרת תחתונה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1"/>
          <a:lstStyle>
            <a:lvl1pPr algn="ct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6" name="מציין מיקום טקסט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152525"/>
            <a:ext cx="5472113" cy="5038725"/>
          </a:xfrm>
        </p:spPr>
        <p:txBody>
          <a:bodyPr rtlCol="1"/>
          <a:lstStyle/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7" name="מציין מיקום של כותרת תחתונה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/>
            <a:r>
              <a:rPr lang="he-IL" dirty="0"/>
              <a:t>הוסף כותרת תחתונה</a:t>
            </a:r>
          </a:p>
        </p:txBody>
      </p:sp>
      <p:sp>
        <p:nvSpPr>
          <p:cNvPr id="8" name="מציין מיקום של מספר שקופית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1"/>
          <a:lstStyle>
            <a:lvl1pPr algn="ct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 rtlCol="1"/>
          <a:lstStyle/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11" name="מציין מיקום טקסט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 rtlCol="1"/>
          <a:lstStyle/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7" name="מציין מיקום של כותרת תחתונה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/>
            <a:r>
              <a:rPr lang="he-IL" dirty="0"/>
              <a:t>הוסף כותרת תחתונה</a:t>
            </a:r>
          </a:p>
        </p:txBody>
      </p:sp>
      <p:sp>
        <p:nvSpPr>
          <p:cNvPr id="8" name="מציין מיקום של מספר שקופית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1"/>
          <a:lstStyle>
            <a:lvl1pPr algn="ct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 rtlCol="1"/>
          <a:lstStyle/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13" name="מציין מיקום טקסט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 rtlCol="1"/>
          <a:lstStyle/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15" name="מציין מיקום טקסט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 rtlCol="1"/>
          <a:lstStyle/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17" name="מציין מיקום טקסט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 rtlCol="1"/>
          <a:lstStyle/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וצר דיגיטל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צורה חופשית: צורה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צורה חופשית: צורה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צורה חופשית: צורה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צורה חופשית: צורה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צורה חופשית: צורה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צורה חופשית: צורה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צורה חופשית: צורה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צורה חופשית: צורה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צורה חופשית: צורה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צורה חופשית: צורה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צורה חופשית: צורה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צורה חופשית: צורה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צורה חופשית: צורה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צורה חופשית: צורה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3" name="קבוצה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מלבן מעוגל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 rtl="1"/>
              <a:endParaRPr lang="he-IL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מלבן מעוגל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he-IL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מלבן: פינות מעוגלות 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he-IL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מלבן מעוגל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he-IL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מלבן מעוגל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 rtl="1"/>
              <a:endParaRPr lang="he-IL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אליפסה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 rtl="1"/>
              <a:endParaRPr lang="he-IL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אליפסה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 rtl="1"/>
              <a:endParaRPr lang="he-IL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אליפסה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 rtl="1"/>
              <a:endParaRPr lang="he-IL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rtlCol="1" anchor="b"/>
          <a:lstStyle>
            <a:lvl1pPr marL="0" indent="0" algn="r" rtl="1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66700" indent="0" algn="r" rtl="1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 algn="r" rtl="1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 algn="r" rtl="1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 algn="r" rtl="1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1"/>
            <a:r>
              <a:rPr lang="he-IL" noProof="0"/>
              <a:t>טקסט מודגש יכול להופיע כאן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7" name="מציין מיקום של כותרת תחתונה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he-IL" dirty="0"/>
              <a:t>הוסף כותרת תחתונה</a:t>
            </a:r>
          </a:p>
        </p:txBody>
      </p:sp>
      <p:sp>
        <p:nvSpPr>
          <p:cNvPr id="8" name="מציין מיקום של מספר שקופית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1"/>
          <a:lstStyle>
            <a:lvl1pPr algn="ct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9B51A1E-902D-48AF-9020-955120F399B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5" name="מציין מיקום של תמונה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1" anchor="ctr"/>
          <a:lstStyle>
            <a:lvl1pPr marL="0" marR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noProof="0"/>
              <a:t>הוסף או גרור ושחרר תמונה כאן</a:t>
            </a:r>
          </a:p>
        </p:txBody>
      </p:sp>
      <p:sp>
        <p:nvSpPr>
          <p:cNvPr id="9" name="מציין מיקום טקסט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509766"/>
            <a:ext cx="2951163" cy="2322709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ספרים גדולים אפשרות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צורה חופשית: צורה 17">
            <a:extLst>
              <a:ext uri="{FF2B5EF4-FFF2-40B4-BE49-F238E27FC236}">
                <a16:creationId xmlns:a16="http://schemas.microsoft.com/office/drawing/2014/main" id="{730F7266-25A0-4B3A-A8CE-F083ECC9D4C6}"/>
              </a:ext>
            </a:extLst>
          </p:cNvPr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 userDrawn="1">
            <p:ph sz="half" idx="1"/>
          </p:nvPr>
        </p:nvSpPr>
        <p:spPr>
          <a:xfrm>
            <a:off x="906843" y="3429050"/>
            <a:ext cx="4522314" cy="2762949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he-IL" dirty="0"/>
              <a:t>הוסף כותרת תחתונה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1"/>
          <a:lstStyle>
            <a:lvl1pPr algn="ct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9B51A1E-902D-48AF-9020-955120F399B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6" name="מציין מיקום טקסט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774740" y="3429000"/>
            <a:ext cx="4522407" cy="2762250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19" name="מציין מיקום טקסט 18">
            <a:extLst>
              <a:ext uri="{FF2B5EF4-FFF2-40B4-BE49-F238E27FC236}">
                <a16:creationId xmlns:a16="http://schemas.microsoft.com/office/drawing/2014/main" id="{FEF984BB-176D-4924-ADAD-52FBC95B0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6463" y="2278063"/>
            <a:ext cx="4522787" cy="885825"/>
          </a:xfrm>
        </p:spPr>
        <p:txBody>
          <a:bodyPr rtlCol="1" anchor="ctr"/>
          <a:lstStyle>
            <a:lvl1pPr marL="0" indent="0" algn="r" rtl="1">
              <a:buNone/>
              <a:defRPr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66700" indent="0" algn="r" rtl="1">
              <a:buNone/>
              <a:defRPr sz="8000">
                <a:latin typeface="+mj-lt"/>
              </a:defRPr>
            </a:lvl2pPr>
            <a:lvl3pPr marL="542925" indent="0" algn="r" rtl="1">
              <a:buNone/>
              <a:defRPr sz="8000">
                <a:latin typeface="+mj-lt"/>
              </a:defRPr>
            </a:lvl3pPr>
            <a:lvl4pPr marL="809625" indent="0" algn="r" rtl="1">
              <a:buNone/>
              <a:defRPr sz="8000">
                <a:latin typeface="+mj-lt"/>
              </a:defRPr>
            </a:lvl4pPr>
            <a:lvl5pPr marL="1076325" indent="0" algn="r" rtl="1">
              <a:buNone/>
              <a:defRPr sz="8000">
                <a:latin typeface="+mj-lt"/>
              </a:defRPr>
            </a:lvl5pPr>
          </a:lstStyle>
          <a:p>
            <a:pPr lvl="0" rtl="1"/>
            <a:r>
              <a:rPr lang="he-IL" noProof="0"/>
              <a:t>1</a:t>
            </a:r>
          </a:p>
        </p:txBody>
      </p:sp>
      <p:sp>
        <p:nvSpPr>
          <p:cNvPr id="21" name="מציין מיקום טקסט 20">
            <a:extLst>
              <a:ext uri="{FF2B5EF4-FFF2-40B4-BE49-F238E27FC236}">
                <a16:creationId xmlns:a16="http://schemas.microsoft.com/office/drawing/2014/main" id="{C59BE1D7-885A-4749-99BA-6909D64AF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2750" y="2278063"/>
            <a:ext cx="4522787" cy="885825"/>
          </a:xfrm>
        </p:spPr>
        <p:txBody>
          <a:bodyPr rtlCol="1" anchor="ctr"/>
          <a:lstStyle>
            <a:lvl1pPr marL="0" indent="0" algn="r" rtl="1">
              <a:buNone/>
              <a:defRPr sz="80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76449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תומן 6">
            <a:extLst>
              <a:ext uri="{FF2B5EF4-FFF2-40B4-BE49-F238E27FC236}">
                <a16:creationId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/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1">
            <a:noAutofit/>
          </a:bodyPr>
          <a:lstStyle/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1" anchor="ctr"/>
          <a:lstStyle>
            <a:lvl1pPr algn="r" rtl="1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he-IL" noProof="0"/>
              <a:t>הוסף כותרת תחתונה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1" anchor="ctr"/>
          <a:lstStyle>
            <a:lvl1pPr algn="ctr" rtl="1">
              <a:defRPr sz="1200" b="1" i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9B51A1E-902D-48AF-9020-955120F399B6}" type="slidenum">
              <a:rPr lang="he-IL" noProof="0" smtClean="0"/>
              <a:pPr/>
              <a:t>‹#›</a:t>
            </a:fld>
            <a:endParaRPr lang="he-IL" noProof="0"/>
          </a:p>
        </p:txBody>
      </p:sp>
      <p:sp>
        <p:nvSpPr>
          <p:cNvPr id="9" name="אליפסה 8">
            <a:extLst>
              <a:ext uri="{FF2B5EF4-FFF2-40B4-BE49-F238E27FC236}">
                <a16:creationId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אליפסה 9">
            <a:extLst>
              <a:ext uri="{FF2B5EF4-FFF2-40B4-BE49-F238E27FC236}">
                <a16:creationId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110EE18F-610D-4230-BA82-4E5007401ADD}"/>
              </a:ext>
            </a:extLst>
          </p:cNvPr>
          <p:cNvSpPr txBox="1"/>
          <p:nvPr userDrawn="1"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1">
            <a:noAutofit/>
          </a:bodyPr>
          <a:lstStyle/>
          <a:p>
            <a:pPr algn="r" rtl="1"/>
            <a:r>
              <a:rPr lang="he-IL" sz="1200" noProof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הסמל או השם שלך כאן</a:t>
            </a:r>
          </a:p>
        </p:txBody>
      </p:sp>
      <p:sp>
        <p:nvSpPr>
          <p:cNvPr id="14" name="אליפסה 13">
            <a:extLst>
              <a:ext uri="{FF2B5EF4-FFF2-40B4-BE49-F238E27FC236}">
                <a16:creationId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50" r:id="rId4"/>
    <p:sldLayoutId id="2147483652" r:id="rId5"/>
    <p:sldLayoutId id="2147483656" r:id="rId6"/>
    <p:sldLayoutId id="2147483657" r:id="rId7"/>
    <p:sldLayoutId id="2147483668" r:id="rId8"/>
    <p:sldLayoutId id="2147483670" r:id="rId9"/>
    <p:sldLayoutId id="2147483653" r:id="rId10"/>
    <p:sldLayoutId id="2147483673" r:id="rId11"/>
    <p:sldLayoutId id="2147483674" r:id="rId12"/>
    <p:sldLayoutId id="2147483676" r:id="rId13"/>
    <p:sldLayoutId id="2147483677" r:id="rId14"/>
    <p:sldLayoutId id="2147483654" r:id="rId15"/>
    <p:sldLayoutId id="2147483660" r:id="rId16"/>
    <p:sldLayoutId id="2147483661" r:id="rId17"/>
    <p:sldLayoutId id="2147483678" r:id="rId18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66700" indent="-2667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42925" indent="-276225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09625" indent="-2667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076325" indent="-2667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343025" indent="-2667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9.jpeg"/><Relationship Id="rId5" Type="http://schemas.openxmlformats.org/officeDocument/2006/relationships/image" Target="../media/image1.jpg"/><Relationship Id="rId10" Type="http://schemas.openxmlformats.org/officeDocument/2006/relationships/image" Target="../media/image8.jp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משנה 6">
            <a:extLst>
              <a:ext uri="{FF2B5EF4-FFF2-40B4-BE49-F238E27FC236}">
                <a16:creationId xmlns:a16="http://schemas.microsoft.com/office/drawing/2014/main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377" y="5526157"/>
            <a:ext cx="3243188" cy="643907"/>
          </a:xfrm>
          <a:solidFill>
            <a:srgbClr val="163C87">
              <a:alpha val="90000"/>
            </a:srgbClr>
          </a:solidFill>
        </p:spPr>
        <p:txBody>
          <a:bodyPr lIns="0" rIns="432000" rtlCol="1"/>
          <a:lstStyle/>
          <a:p>
            <a:pPr marL="0" rtl="1">
              <a:spcBef>
                <a:spcPts val="0"/>
              </a:spcBef>
            </a:pPr>
            <a:r>
              <a:rPr lang="he-IL" sz="2800" dirty="0"/>
              <a:t>    מאי 2024</a:t>
            </a:r>
            <a:endParaRPr lang="he-I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BB2EB325-C865-4B2F-8BCE-E3565AB9B7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27" t="17794" r="11674" b="23957"/>
          <a:stretch/>
        </p:blipFill>
        <p:spPr>
          <a:xfrm>
            <a:off x="7674236" y="109441"/>
            <a:ext cx="4316506" cy="1633633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07743C0-B8AC-DC21-CA91-4A4B9CDC5D53}"/>
              </a:ext>
            </a:extLst>
          </p:cNvPr>
          <p:cNvSpPr txBox="1"/>
          <p:nvPr/>
        </p:nvSpPr>
        <p:spPr>
          <a:xfrm>
            <a:off x="2517290" y="2490996"/>
            <a:ext cx="731519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6600" b="1" dirty="0">
                <a:solidFill>
                  <a:srgbClr val="163C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תוכנית עבודה </a:t>
            </a:r>
          </a:p>
          <a:p>
            <a:pPr algn="ctr"/>
            <a:r>
              <a:rPr lang="he-IL" sz="6600" b="1" dirty="0">
                <a:solidFill>
                  <a:srgbClr val="163C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שנת 2024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C735F8D5-FABA-FE69-E6C6-A336F9A540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0" y="251565"/>
            <a:ext cx="1633632" cy="1633632"/>
          </a:xfrm>
          <a:prstGeom prst="ellips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1277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>
            <a:extLst>
              <a:ext uri="{FF2B5EF4-FFF2-40B4-BE49-F238E27FC236}">
                <a16:creationId xmlns:a16="http://schemas.microsoft.com/office/drawing/2014/main" id="{F28A9C3D-D872-68F4-89AD-47ECECA27751}"/>
              </a:ext>
            </a:extLst>
          </p:cNvPr>
          <p:cNvSpPr/>
          <p:nvPr/>
        </p:nvSpPr>
        <p:spPr>
          <a:xfrm>
            <a:off x="3894163" y="959582"/>
            <a:ext cx="938117" cy="209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  <p:sp>
        <p:nvSpPr>
          <p:cNvPr id="65" name="מלבן 64">
            <a:extLst>
              <a:ext uri="{FF2B5EF4-FFF2-40B4-BE49-F238E27FC236}">
                <a16:creationId xmlns:a16="http://schemas.microsoft.com/office/drawing/2014/main" id="{C2EE6D24-B193-4445-8834-749F11A730AB}"/>
              </a:ext>
            </a:extLst>
          </p:cNvPr>
          <p:cNvSpPr/>
          <p:nvPr/>
        </p:nvSpPr>
        <p:spPr>
          <a:xfrm>
            <a:off x="3439486" y="266901"/>
            <a:ext cx="7650695" cy="743572"/>
          </a:xfrm>
          <a:prstGeom prst="rect">
            <a:avLst/>
          </a:prstGeom>
          <a:solidFill>
            <a:srgbClr val="163C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he-IL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רשימת פרויקטים ממעוף הציפור 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1"/>
              <a:t>10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5" name="תמונה 54">
            <a:extLst>
              <a:ext uri="{FF2B5EF4-FFF2-40B4-BE49-F238E27FC236}">
                <a16:creationId xmlns:a16="http://schemas.microsoft.com/office/drawing/2014/main" id="{BF66EB2D-5D4F-47C8-A5C9-B6F926773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812" y="322543"/>
            <a:ext cx="852488" cy="765160"/>
          </a:xfrm>
          <a:prstGeom prst="rect">
            <a:avLst/>
          </a:prstGeom>
        </p:spPr>
      </p:pic>
      <p:pic>
        <p:nvPicPr>
          <p:cNvPr id="56" name="תמונה 55">
            <a:extLst>
              <a:ext uri="{FF2B5EF4-FFF2-40B4-BE49-F238E27FC236}">
                <a16:creationId xmlns:a16="http://schemas.microsoft.com/office/drawing/2014/main" id="{71F54959-8A6B-46B1-815C-19D5EF891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9136" y="6171941"/>
            <a:ext cx="2019582" cy="419158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F5361762-4DC5-2003-C6AA-59044B6A1115}"/>
              </a:ext>
            </a:extLst>
          </p:cNvPr>
          <p:cNvSpPr txBox="1"/>
          <p:nvPr/>
        </p:nvSpPr>
        <p:spPr>
          <a:xfrm>
            <a:off x="3439486" y="1010668"/>
            <a:ext cx="7650695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e-IL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אז"ת</a:t>
            </a:r>
            <a:r>
              <a:rPr lang="he-IL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בינוי שיפוץ מבנים ופיתוח שטחי ציבור</a:t>
            </a:r>
            <a:r>
              <a:rPr lang="he-IL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D7FF79DC-5E38-4546-86D1-3A7E954A2DCB}"/>
              </a:ext>
            </a:extLst>
          </p:cNvPr>
          <p:cNvSpPr txBox="1"/>
          <p:nvPr/>
        </p:nvSpPr>
        <p:spPr>
          <a:xfrm>
            <a:off x="447447" y="1798393"/>
            <a:ext cx="11130609" cy="5107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פיתוח </a:t>
            </a:r>
            <a:r>
              <a:rPr lang="he-IL" sz="2000" b="1" dirty="0" err="1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איזורי</a:t>
            </a:r>
            <a:r>
              <a:rPr lang="he-IL" sz="2000" b="1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תעשיה – </a:t>
            </a:r>
            <a:r>
              <a:rPr lang="he-IL" sz="2000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אקו פארק , נחשונים ,חצב, אלישמע , חגור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הרחבת ישובים- </a:t>
            </a:r>
            <a:r>
              <a:rPr lang="he-IL" sz="2000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צור נתן , ג'לג'וליה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בינוי ושיפוץ מבנים ישנים </a:t>
            </a:r>
            <a:r>
              <a:rPr lang="he-IL" sz="2000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תכנון, ניהול וביצוע פרויקטים לשדרוג מבנים ישנים והפיכתם לחללי עבודה, מתחמים לפעילות ציבור וקהילה. (כפר מלל, האולם, בתי ספר, גני ילדים)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שדרוג מבני חינוך- </a:t>
            </a:r>
            <a:r>
              <a:rPr lang="he-IL" sz="2000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בתי ספר, גני ילדים וגני משחקים.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בניית ממ"מ- </a:t>
            </a:r>
            <a:r>
              <a:rPr lang="he-IL" sz="2000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בניית מרחבים מוגנים מוסדיים בחלק מיישובי המועצה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מתקני ספורט </a:t>
            </a:r>
            <a:r>
              <a:rPr lang="he-IL" sz="2000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שדרוג מגרשי ספורט ובניית סככות צל.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מגה פרויקטים – תלתן – פארק אקולוגי </a:t>
            </a:r>
            <a:r>
              <a:rPr lang="he-IL" sz="2000" dirty="0" err="1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למיחזור</a:t>
            </a:r>
            <a:r>
              <a:rPr lang="he-IL" sz="2000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ספק מים כפרי, תאגיד אנרגיה בשת"פ </a:t>
            </a:r>
            <a:r>
              <a:rPr lang="he-IL" sz="2000" dirty="0" err="1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עיסקי</a:t>
            </a:r>
            <a:endParaRPr lang="he-IL" sz="2000" dirty="0">
              <a:solidFill>
                <a:srgbClr val="163C8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יזום פרויקטים- </a:t>
            </a:r>
            <a:r>
              <a:rPr lang="he-IL" sz="2000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קידום מכרזי </a:t>
            </a:r>
            <a:r>
              <a:rPr lang="en-US" sz="2000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PPP</a:t>
            </a:r>
            <a:r>
              <a:rPr lang="he-IL" sz="2000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(Private Public Partnership</a:t>
            </a:r>
            <a:r>
              <a:rPr lang="he-IL" sz="2000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מגרש 100, שיתופי פעולה</a:t>
            </a:r>
            <a:r>
              <a:rPr lang="en-US" sz="2000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2000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מקומיים ואזורים עם ועדים ואגודות  לקידום אינטרסים כלכלים,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solidFill>
                <a:srgbClr val="163C8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15D5408-D830-9888-81E0-C39E2862DC1D}"/>
              </a:ext>
            </a:extLst>
          </p:cNvPr>
          <p:cNvSpPr txBox="1"/>
          <p:nvPr/>
        </p:nvSpPr>
        <p:spPr>
          <a:xfrm>
            <a:off x="-555477" y="6443543"/>
            <a:ext cx="34268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1100" b="1" dirty="0">
                <a:solidFill>
                  <a:srgbClr val="163C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תוכנית עבודה שנת 2024</a:t>
            </a:r>
          </a:p>
        </p:txBody>
      </p:sp>
    </p:spTree>
    <p:extLst>
      <p:ext uri="{BB962C8B-B14F-4D97-AF65-F5344CB8AC3E}">
        <p14:creationId xmlns:p14="http://schemas.microsoft.com/office/powerpoint/2010/main" val="63942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תמונה 26">
            <a:extLst>
              <a:ext uri="{FF2B5EF4-FFF2-40B4-BE49-F238E27FC236}">
                <a16:creationId xmlns:a16="http://schemas.microsoft.com/office/drawing/2014/main" id="{7356A6C1-F6E3-25E9-6A74-686317A19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6676" y="1438703"/>
            <a:ext cx="5931254" cy="2065073"/>
          </a:xfrm>
          <a:prstGeom prst="rect">
            <a:avLst/>
          </a:prstGeom>
        </p:spPr>
      </p:pic>
      <p:sp>
        <p:nvSpPr>
          <p:cNvPr id="28" name="כותרת משנה 6">
            <a:extLst>
              <a:ext uri="{FF2B5EF4-FFF2-40B4-BE49-F238E27FC236}">
                <a16:creationId xmlns:a16="http://schemas.microsoft.com/office/drawing/2014/main" id="{708B7C62-A5A9-761E-4F09-322C28E80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6676" y="3265187"/>
            <a:ext cx="5931254" cy="664742"/>
          </a:xfrm>
          <a:solidFill>
            <a:srgbClr val="163C87"/>
          </a:solidFill>
        </p:spPr>
        <p:txBody>
          <a:bodyPr lIns="0" rIns="432000" rtlCol="1"/>
          <a:lstStyle/>
          <a:p>
            <a:pPr marL="0" algn="ctr" rtl="1"/>
            <a:r>
              <a:rPr lang="he-I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מפתחים היום בשביל המחר</a:t>
            </a:r>
          </a:p>
        </p:txBody>
      </p:sp>
      <p:cxnSp>
        <p:nvCxnSpPr>
          <p:cNvPr id="46" name="מחבר ישר 45">
            <a:extLst>
              <a:ext uri="{FF2B5EF4-FFF2-40B4-BE49-F238E27FC236}">
                <a16:creationId xmlns:a16="http://schemas.microsoft.com/office/drawing/2014/main" id="{F06F1CEB-A1C7-E80E-76C4-BD96BE967156}"/>
              </a:ext>
            </a:extLst>
          </p:cNvPr>
          <p:cNvCxnSpPr>
            <a:cxnSpLocks/>
          </p:cNvCxnSpPr>
          <p:nvPr/>
        </p:nvCxnSpPr>
        <p:spPr>
          <a:xfrm>
            <a:off x="6829600" y="3740631"/>
            <a:ext cx="36281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כותרת 2">
            <a:extLst>
              <a:ext uri="{FF2B5EF4-FFF2-40B4-BE49-F238E27FC236}">
                <a16:creationId xmlns:a16="http://schemas.microsoft.com/office/drawing/2014/main" id="{EBDC24D3-EEF0-4B69-A174-E4DFF7884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7976" y="3117369"/>
            <a:ext cx="5980346" cy="2492108"/>
          </a:xfrm>
          <a:noFill/>
        </p:spPr>
        <p:txBody>
          <a:bodyPr rtlCol="1"/>
          <a:lstStyle/>
          <a:p>
            <a:pPr rtl="1"/>
            <a:r>
              <a:rPr lang="he-IL" sz="9600" b="1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תודה</a:t>
            </a:r>
          </a:p>
        </p:txBody>
      </p:sp>
      <p:pic>
        <p:nvPicPr>
          <p:cNvPr id="16" name="תמונה 15">
            <a:extLst>
              <a:ext uri="{FF2B5EF4-FFF2-40B4-BE49-F238E27FC236}">
                <a16:creationId xmlns:a16="http://schemas.microsoft.com/office/drawing/2014/main" id="{38C8A702-AFAB-91FB-DF56-68EA2DEBF4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0" y="251565"/>
            <a:ext cx="1633632" cy="1633632"/>
          </a:xfrm>
          <a:prstGeom prst="ellips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FDC3E396-A901-BB5F-77D9-2C3C33F1AAD2}"/>
              </a:ext>
            </a:extLst>
          </p:cNvPr>
          <p:cNvSpPr txBox="1"/>
          <p:nvPr/>
        </p:nvSpPr>
        <p:spPr>
          <a:xfrm>
            <a:off x="-555477" y="6443543"/>
            <a:ext cx="34268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1100" b="1" dirty="0">
                <a:solidFill>
                  <a:srgbClr val="163C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תוכנית עבודה שנת 2024</a:t>
            </a:r>
          </a:p>
        </p:txBody>
      </p:sp>
    </p:spTree>
    <p:extLst>
      <p:ext uri="{BB962C8B-B14F-4D97-AF65-F5344CB8AC3E}">
        <p14:creationId xmlns:p14="http://schemas.microsoft.com/office/powerpoint/2010/main" val="2201429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May be an image of 5 people">
            <a:extLst>
              <a:ext uri="{FF2B5EF4-FFF2-40B4-BE49-F238E27FC236}">
                <a16:creationId xmlns:a16="http://schemas.microsoft.com/office/drawing/2014/main" id="{D3D16D9A-AE75-B03D-1CE6-0103A00FB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905" y="2886178"/>
            <a:ext cx="3633191" cy="242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תמונה 15" descr="תמונה שמכילה מפה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92B2F1EB-DF26-FF98-DED4-809F60AC5F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152"/>
          <a:stretch/>
        </p:blipFill>
        <p:spPr>
          <a:xfrm rot="20090088">
            <a:off x="3464699" y="4374606"/>
            <a:ext cx="2328413" cy="1944308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BB2EB325-C865-4B2F-8BCE-E3565AB9B7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27" t="17794" r="11674" b="23957"/>
          <a:stretch/>
        </p:blipFill>
        <p:spPr>
          <a:xfrm>
            <a:off x="9908152" y="109441"/>
            <a:ext cx="2082590" cy="788181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C735F8D5-FABA-FE69-E6C6-A336F9A540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2" y="74379"/>
            <a:ext cx="990006" cy="990006"/>
          </a:xfrm>
          <a:prstGeom prst="ellips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May be an image of 5 people">
            <a:extLst>
              <a:ext uri="{FF2B5EF4-FFF2-40B4-BE49-F238E27FC236}">
                <a16:creationId xmlns:a16="http://schemas.microsoft.com/office/drawing/2014/main" id="{63A5133A-5911-8F23-44AC-205C38574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8376">
            <a:off x="585346" y="3129913"/>
            <a:ext cx="32004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No photo description available.">
            <a:extLst>
              <a:ext uri="{FF2B5EF4-FFF2-40B4-BE49-F238E27FC236}">
                <a16:creationId xmlns:a16="http://schemas.microsoft.com/office/drawing/2014/main" id="{EEEFE5A3-24E2-AE47-4CE7-0374C8381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98" y="5203029"/>
            <a:ext cx="3040928" cy="156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51EC9981-FEB8-5A18-97D0-A7A7F8F5C1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581088">
            <a:off x="8506021" y="4318551"/>
            <a:ext cx="3034208" cy="2143072"/>
          </a:xfrm>
          <a:prstGeom prst="rect">
            <a:avLst/>
          </a:prstGeom>
        </p:spPr>
      </p:pic>
      <p:pic>
        <p:nvPicPr>
          <p:cNvPr id="11" name="תמונה 10" descr="תמונה שמכילה שמיים, תקרה, חומר מתכלה, גג&#10;&#10;התיאור נוצר באופן אוטומטי">
            <a:extLst>
              <a:ext uri="{FF2B5EF4-FFF2-40B4-BE49-F238E27FC236}">
                <a16:creationId xmlns:a16="http://schemas.microsoft.com/office/drawing/2014/main" id="{7ECFA35C-41F4-D9F4-88FF-F6D53FAF85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662396">
            <a:off x="8420693" y="3333076"/>
            <a:ext cx="3104863" cy="1695103"/>
          </a:xfrm>
          <a:prstGeom prst="rect">
            <a:avLst/>
          </a:prstGeom>
        </p:spPr>
      </p:pic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530A1F45-C9D0-1A9D-5844-D153212DF0A9}"/>
              </a:ext>
            </a:extLst>
          </p:cNvPr>
          <p:cNvSpPr txBox="1"/>
          <p:nvPr/>
        </p:nvSpPr>
        <p:spPr>
          <a:xfrm>
            <a:off x="622298" y="1612197"/>
            <a:ext cx="111800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החברה הכלכלית לפיתוח דרום השרון בע"מ תיזום ותפתח פרויקטים כלכליים מניבים לרווחת תושבי המועצה, תוך שמירה על האיזון בין צרכי הפיתוח לבין ערכי המועצה והמרחב הכפרי</a:t>
            </a:r>
            <a:endParaRPr lang="LID4096" sz="2400" b="1" dirty="0">
              <a:solidFill>
                <a:srgbClr val="163C8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כותרת 1">
            <a:extLst>
              <a:ext uri="{FF2B5EF4-FFF2-40B4-BE49-F238E27FC236}">
                <a16:creationId xmlns:a16="http://schemas.microsoft.com/office/drawing/2014/main" id="{B46A7200-CE6E-F569-8429-301142E30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2482" y="636049"/>
            <a:ext cx="5433564" cy="783953"/>
          </a:xfrm>
          <a:solidFill>
            <a:srgbClr val="163C87"/>
          </a:solidFill>
        </p:spPr>
        <p:txBody>
          <a:bodyPr rtlCol="1"/>
          <a:lstStyle/>
          <a:p>
            <a:pPr algn="ctr" rtl="1"/>
            <a:r>
              <a:rPr lang="he-IL" sz="3600" b="1" dirty="0" err="1"/>
              <a:t>חזון</a:t>
            </a:r>
            <a:r>
              <a:rPr lang="he-IL" sz="3600" b="1" dirty="0"/>
              <a:t> החברה הכלכלית</a:t>
            </a:r>
            <a:endParaRPr lang="he-IL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2" name="Picture 4" descr="הופעה של הדג נחש - d-one - דרום השרון FRIENDS בתאריך 20240404 - muzi">
            <a:extLst>
              <a:ext uri="{FF2B5EF4-FFF2-40B4-BE49-F238E27FC236}">
                <a16:creationId xmlns:a16="http://schemas.microsoft.com/office/drawing/2014/main" id="{4C444166-990A-2F09-6D9B-8C5BCEA09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705">
            <a:off x="5399457" y="4963040"/>
            <a:ext cx="3428516" cy="147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728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4805" y="1179620"/>
            <a:ext cx="5433564" cy="783953"/>
          </a:xfrm>
          <a:solidFill>
            <a:srgbClr val="163C87"/>
          </a:solidFill>
        </p:spPr>
        <p:txBody>
          <a:bodyPr rtlCol="1"/>
          <a:lstStyle/>
          <a:p>
            <a:pPr algn="ctr" rtl="1"/>
            <a:r>
              <a:rPr lang="he-IL" sz="4200" b="1" dirty="0"/>
              <a:t>מבנה פעילות </a:t>
            </a:r>
            <a:endParaRPr lang="he-IL" sz="4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56BE522-961D-4737-9715-127DB8A86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4805" y="2315910"/>
            <a:ext cx="5433564" cy="1872787"/>
          </a:xfrm>
          <a:solidFill>
            <a:srgbClr val="FFFFFF"/>
          </a:solidFill>
        </p:spPr>
        <p:txBody>
          <a:bodyPr rtlCol="1"/>
          <a:lstStyle/>
          <a:p>
            <a:pPr indent="-34290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002060"/>
                </a:solidFill>
              </a:rPr>
              <a:t>הנדסה </a:t>
            </a:r>
          </a:p>
          <a:p>
            <a:pPr indent="-34290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002060"/>
                </a:solidFill>
              </a:rPr>
              <a:t>פיתוח ומימוש עסקי</a:t>
            </a:r>
          </a:p>
          <a:p>
            <a:pPr indent="-34290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002060"/>
                </a:solidFill>
              </a:rPr>
              <a:t>אחזקת וניהול נכסי מועצה 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1"/>
              <a:t>3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5" name="תמונה 54">
            <a:extLst>
              <a:ext uri="{FF2B5EF4-FFF2-40B4-BE49-F238E27FC236}">
                <a16:creationId xmlns:a16="http://schemas.microsoft.com/office/drawing/2014/main" id="{DB4C7298-0043-4B3C-8D9E-CFBD71A6A9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403" b="17094"/>
          <a:stretch/>
        </p:blipFill>
        <p:spPr>
          <a:xfrm>
            <a:off x="159026" y="0"/>
            <a:ext cx="4532267" cy="1343698"/>
          </a:xfrm>
          <a:prstGeom prst="rect">
            <a:avLst/>
          </a:prstGeom>
        </p:spPr>
      </p:pic>
      <p:sp>
        <p:nvSpPr>
          <p:cNvPr id="62" name="מציין מיקום תוכן 5">
            <a:extLst>
              <a:ext uri="{FF2B5EF4-FFF2-40B4-BE49-F238E27FC236}">
                <a16:creationId xmlns:a16="http://schemas.microsoft.com/office/drawing/2014/main" id="{3F90B20C-8275-45B8-B048-8476F5FCEC1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85105" y="3396590"/>
            <a:ext cx="5795683" cy="2758600"/>
          </a:xfrm>
        </p:spPr>
        <p:txBody>
          <a:bodyPr rtlCol="1"/>
          <a:lstStyle/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endParaRPr lang="he-IL" sz="2000" b="1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r>
              <a:rPr lang="he-IL" sz="2000" b="1" dirty="0">
                <a:solidFill>
                  <a:srgbClr val="F68423"/>
                </a:solidFill>
              </a:rPr>
              <a:t>הנדסה</a:t>
            </a:r>
            <a:r>
              <a:rPr lang="he-IL" sz="2000" dirty="0">
                <a:solidFill>
                  <a:srgbClr val="163C87"/>
                </a:solidFill>
              </a:rPr>
              <a:t> – קידום ופיתוח אזורי תעשיה משלב התיכנון ועד גמר ביצוע, הרחבות ביישובי המועצה, שדרוג ובינוי מוסדות חינוך ומבני ציבור, פרויקטים הנדסיים-סביבה ושפכים. </a:t>
            </a:r>
          </a:p>
          <a:p>
            <a:pPr marL="0" indent="0" rtl="1">
              <a:buNone/>
            </a:pPr>
            <a:endParaRPr lang="he-IL" sz="2000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r>
              <a:rPr lang="he-IL" sz="2000" b="1" dirty="0">
                <a:solidFill>
                  <a:srgbClr val="88BCAA"/>
                </a:solidFill>
              </a:rPr>
              <a:t>פיתוח עסקי </a:t>
            </a:r>
            <a:r>
              <a:rPr lang="he-IL" sz="2000" dirty="0">
                <a:solidFill>
                  <a:srgbClr val="163C87"/>
                </a:solidFill>
              </a:rPr>
              <a:t>– מימוש הפוטנציאל העסקי הטמון בקרקעות ובמבני המועצה תוך עמידה בסטנדרטים עסקיים. </a:t>
            </a:r>
          </a:p>
          <a:p>
            <a:pPr marL="0" indent="0" rtl="1">
              <a:buNone/>
            </a:pPr>
            <a:endParaRPr lang="he-IL" sz="2000" dirty="0">
              <a:solidFill>
                <a:srgbClr val="163C87"/>
              </a:solidFill>
            </a:endParaRPr>
          </a:p>
          <a:p>
            <a:pPr marL="0" indent="0" rtl="1">
              <a:buNone/>
            </a:pPr>
            <a:r>
              <a:rPr lang="he-IL" sz="2000" b="1" dirty="0">
                <a:solidFill>
                  <a:srgbClr val="163C87"/>
                </a:solidFill>
              </a:rPr>
              <a:t>אחזקת מתקני המועצה </a:t>
            </a:r>
            <a:r>
              <a:rPr lang="he-IL" sz="2000" dirty="0">
                <a:solidFill>
                  <a:srgbClr val="163C87"/>
                </a:solidFill>
              </a:rPr>
              <a:t>– אחזקת תחנות שאיבה, אזורי תעשיה, ניהול משק המים (ספקים), ניהול השכרת מתקני מועצה. </a:t>
            </a:r>
          </a:p>
          <a:p>
            <a:pPr marL="0" indent="0" algn="just" rtl="1">
              <a:buNone/>
            </a:pPr>
            <a:endParaRPr lang="he-IL" sz="2000" dirty="0">
              <a:solidFill>
                <a:srgbClr val="163C87"/>
              </a:solidFill>
            </a:endParaRPr>
          </a:p>
        </p:txBody>
      </p: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E3F60335-94E7-46F9-937C-86110D9C8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0157" y="6155190"/>
            <a:ext cx="2019582" cy="419158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536274D-D1DC-8F6E-B964-6CC7C1B4C81F}"/>
              </a:ext>
            </a:extLst>
          </p:cNvPr>
          <p:cNvSpPr txBox="1"/>
          <p:nvPr/>
        </p:nvSpPr>
        <p:spPr>
          <a:xfrm>
            <a:off x="-555477" y="6443543"/>
            <a:ext cx="34268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1100" b="1" dirty="0">
                <a:solidFill>
                  <a:srgbClr val="163C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תוכנית עבודה שנת 2024</a:t>
            </a:r>
          </a:p>
        </p:txBody>
      </p:sp>
    </p:spTree>
    <p:extLst>
      <p:ext uri="{BB962C8B-B14F-4D97-AF65-F5344CB8AC3E}">
        <p14:creationId xmlns:p14="http://schemas.microsoft.com/office/powerpoint/2010/main" val="795754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>
            <a:extLst>
              <a:ext uri="{FF2B5EF4-FFF2-40B4-BE49-F238E27FC236}">
                <a16:creationId xmlns:a16="http://schemas.microsoft.com/office/drawing/2014/main" id="{F28A9C3D-D872-68F4-89AD-47ECECA27751}"/>
              </a:ext>
            </a:extLst>
          </p:cNvPr>
          <p:cNvSpPr/>
          <p:nvPr/>
        </p:nvSpPr>
        <p:spPr>
          <a:xfrm>
            <a:off x="3894163" y="959582"/>
            <a:ext cx="938117" cy="209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  <p:sp>
        <p:nvSpPr>
          <p:cNvPr id="65" name="מלבן 64">
            <a:extLst>
              <a:ext uri="{FF2B5EF4-FFF2-40B4-BE49-F238E27FC236}">
                <a16:creationId xmlns:a16="http://schemas.microsoft.com/office/drawing/2014/main" id="{C2EE6D24-B193-4445-8834-749F11A730AB}"/>
              </a:ext>
            </a:extLst>
          </p:cNvPr>
          <p:cNvSpPr/>
          <p:nvPr/>
        </p:nvSpPr>
        <p:spPr>
          <a:xfrm>
            <a:off x="4427586" y="266901"/>
            <a:ext cx="6662595" cy="743572"/>
          </a:xfrm>
          <a:prstGeom prst="rect">
            <a:avLst/>
          </a:prstGeom>
          <a:solidFill>
            <a:srgbClr val="163C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he-IL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מטרות  – לשנת 2024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1"/>
              <a:t>4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5" name="תמונה 54">
            <a:extLst>
              <a:ext uri="{FF2B5EF4-FFF2-40B4-BE49-F238E27FC236}">
                <a16:creationId xmlns:a16="http://schemas.microsoft.com/office/drawing/2014/main" id="{BF66EB2D-5D4F-47C8-A5C9-B6F926773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812" y="322543"/>
            <a:ext cx="852488" cy="765160"/>
          </a:xfrm>
          <a:prstGeom prst="rect">
            <a:avLst/>
          </a:prstGeom>
        </p:spPr>
      </p:pic>
      <p:pic>
        <p:nvPicPr>
          <p:cNvPr id="56" name="תמונה 55">
            <a:extLst>
              <a:ext uri="{FF2B5EF4-FFF2-40B4-BE49-F238E27FC236}">
                <a16:creationId xmlns:a16="http://schemas.microsoft.com/office/drawing/2014/main" id="{71F54959-8A6B-46B1-815C-19D5EF891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9136" y="6171941"/>
            <a:ext cx="2019582" cy="419158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F5361762-4DC5-2003-C6AA-59044B6A1115}"/>
              </a:ext>
            </a:extLst>
          </p:cNvPr>
          <p:cNvSpPr txBox="1"/>
          <p:nvPr/>
        </p:nvSpPr>
        <p:spPr>
          <a:xfrm>
            <a:off x="4427586" y="1010668"/>
            <a:ext cx="6662595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581E482E-5F50-4EAC-A80E-34EABBDD92D7}"/>
              </a:ext>
            </a:extLst>
          </p:cNvPr>
          <p:cNvSpPr txBox="1"/>
          <p:nvPr/>
        </p:nvSpPr>
        <p:spPr>
          <a:xfrm>
            <a:off x="491490" y="10472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1">
            <a:noAutofit/>
          </a:bodyPr>
          <a:lstStyle/>
          <a:p>
            <a:pPr algn="l"/>
            <a:r>
              <a:rPr lang="he-I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15D5408-D830-9888-81E0-C39E2862DC1D}"/>
              </a:ext>
            </a:extLst>
          </p:cNvPr>
          <p:cNvSpPr txBox="1"/>
          <p:nvPr/>
        </p:nvSpPr>
        <p:spPr>
          <a:xfrm>
            <a:off x="-555477" y="6443543"/>
            <a:ext cx="34268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1100" b="1" dirty="0">
                <a:solidFill>
                  <a:srgbClr val="163C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תוכנית עבודה שנת 2024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81E4A77-520D-DC6F-D0B1-9283E6467828}"/>
              </a:ext>
            </a:extLst>
          </p:cNvPr>
          <p:cNvSpPr txBox="1"/>
          <p:nvPr/>
        </p:nvSpPr>
        <p:spPr>
          <a:xfrm>
            <a:off x="549286" y="1878372"/>
            <a:ext cx="11379083" cy="445203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he-IL" sz="1600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he-IL" sz="2000" b="1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בהתאם לחזון החברה  - לפתח וליזום פרויקטים לרווחת תושבי המועצה ,</a:t>
            </a:r>
          </a:p>
          <a:p>
            <a:r>
              <a:rPr lang="he-IL" sz="2000" b="1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תוך שמירה על כדאיות ורווח כלכלי </a:t>
            </a:r>
          </a:p>
          <a:p>
            <a:endParaRPr lang="he-IL" sz="1600" dirty="0">
              <a:solidFill>
                <a:srgbClr val="163C8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he-IL" b="1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הנדסה – </a:t>
            </a:r>
            <a:r>
              <a:rPr lang="he-IL" sz="1600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הגדלת המעורבות בפיתוח המועצה :- אזורי תעשיה, הרחבות בישובים, תוכנית אב להרחבת יישובים,</a:t>
            </a:r>
          </a:p>
          <a:p>
            <a:r>
              <a:rPr lang="he-IL" sz="1600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עבודות למען </a:t>
            </a:r>
            <a:r>
              <a:rPr lang="he-IL" sz="1600" dirty="0" err="1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הועדים</a:t>
            </a:r>
            <a:r>
              <a:rPr lang="he-IL" sz="1600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והאגודות,</a:t>
            </a:r>
            <a:r>
              <a:rPr lang="en-US" sz="1600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1600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עבודות בינוי ופיתוח עבור המועצה . </a:t>
            </a:r>
          </a:p>
          <a:p>
            <a:endParaRPr lang="he-IL" sz="1600" dirty="0">
              <a:solidFill>
                <a:srgbClr val="163C8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sz="2000" b="1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אחזקה – </a:t>
            </a:r>
            <a:r>
              <a:rPr lang="he-IL" sz="1600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ניהול ושמירה תקינים של מערכות מים, ביוב, מתקני משחקים, </a:t>
            </a:r>
            <a:r>
              <a:rPr lang="he-IL" sz="1600" dirty="0" err="1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שצפ"ים</a:t>
            </a:r>
            <a:r>
              <a:rPr lang="he-IL" sz="1600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ניהול ואחזקת נכסי המועצה ואזור תעשיה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e-IL" sz="1600" dirty="0">
              <a:solidFill>
                <a:srgbClr val="163C8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sz="2000" b="1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פיתוח </a:t>
            </a:r>
            <a:r>
              <a:rPr lang="he-IL" sz="2000" b="1" dirty="0" err="1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עיסקי</a:t>
            </a:r>
            <a:r>
              <a:rPr lang="he-IL" sz="2000" b="1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he-IL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חתירה בלתי פוסקת וכניסה לתחומים </a:t>
            </a:r>
            <a:r>
              <a:rPr lang="he-IL" dirty="0" err="1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עיסקיים</a:t>
            </a:r>
            <a:r>
              <a:rPr lang="he-IL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המתאפשרים תחת הרגולציה של משרדי הממשלה,</a:t>
            </a:r>
          </a:p>
          <a:p>
            <a:r>
              <a:rPr lang="he-IL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תוך שמירה  על </a:t>
            </a:r>
            <a:r>
              <a:rPr lang="he-IL" dirty="0" err="1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ריווחיות</a:t>
            </a:r>
            <a:r>
              <a:rPr lang="he-IL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וכדאיות  כלכלית והתאמה למרחב והאופי הכפרי של המועצה : </a:t>
            </a:r>
          </a:p>
          <a:p>
            <a:r>
              <a:rPr lang="he-IL" sz="1600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</a:t>
            </a:r>
            <a:r>
              <a:rPr lang="he-IL" sz="1600" b="1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הקמת  תאגיד אנרגיה </a:t>
            </a:r>
            <a:r>
              <a:rPr lang="he-IL" sz="1600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סולארי, תחנות טעינה, ייצור חשמל , מכירת חשמל , אגירת חשמל וכו'</a:t>
            </a:r>
          </a:p>
          <a:p>
            <a:r>
              <a:rPr lang="he-IL" sz="1600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</a:t>
            </a:r>
            <a:r>
              <a:rPr lang="he-IL" sz="1600" b="1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הקמת מנהלת </a:t>
            </a:r>
            <a:r>
              <a:rPr lang="he-IL" sz="1600" b="1" dirty="0" err="1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אז"ת</a:t>
            </a:r>
            <a:r>
              <a:rPr lang="he-IL" sz="1600" b="1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1600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הקמת מתקן כיבוי אש ,בניית סל שירותים ,החלת המנהלת על היזמים .</a:t>
            </a:r>
          </a:p>
          <a:p>
            <a:r>
              <a:rPr lang="he-IL" sz="1600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</a:t>
            </a:r>
            <a:r>
              <a:rPr lang="he-IL" sz="1600" b="1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ספק מים </a:t>
            </a:r>
            <a:r>
              <a:rPr lang="he-IL" sz="1600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אזורי  כפרי- הקמת אגף והעברת האחריות והשירות מהמועצה לחברה ושדרוגם לתושבי המועצה </a:t>
            </a:r>
          </a:p>
          <a:p>
            <a:r>
              <a:rPr lang="he-IL" sz="1600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</a:t>
            </a:r>
            <a:r>
              <a:rPr lang="he-IL" sz="1600" b="1" dirty="0" err="1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פרוייקטי</a:t>
            </a:r>
            <a:r>
              <a:rPr lang="he-IL" sz="1600" b="1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1600" b="1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PPP</a:t>
            </a:r>
            <a:r>
              <a:rPr lang="he-IL" sz="1600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איתור וניצול שטחים חומים לטובת המועצה ותושביה: מגרש 100, כפר מלל, </a:t>
            </a:r>
            <a:r>
              <a:rPr lang="he-IL" sz="1600" dirty="0" err="1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אהרונוביץ</a:t>
            </a:r>
            <a:r>
              <a:rPr lang="he-IL" sz="1600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he-IL" sz="1600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</a:t>
            </a:r>
            <a:r>
              <a:rPr lang="he-IL" sz="1600" b="1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פרויקט תלתן- </a:t>
            </a:r>
            <a:r>
              <a:rPr lang="he-IL" sz="1600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פיתוח מתקן </a:t>
            </a:r>
            <a:r>
              <a:rPr lang="he-IL" sz="1600" dirty="0" err="1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מיחזור</a:t>
            </a:r>
            <a:r>
              <a:rPr lang="he-IL" sz="1600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אזורי בשותפות , האשכול והקיבוץ .</a:t>
            </a:r>
          </a:p>
          <a:p>
            <a:r>
              <a:rPr lang="he-IL" sz="1600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</a:t>
            </a:r>
            <a:r>
              <a:rPr lang="he-IL" sz="1600" b="1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פינוי גזם- </a:t>
            </a:r>
            <a:r>
              <a:rPr lang="he-IL" sz="1600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בחינה והעברת תחום פינוי הגזם במועצה מקבלנים חיצוניים לשירות עצמי תוך התייעלות כלכלית </a:t>
            </a:r>
          </a:p>
          <a:p>
            <a:r>
              <a:rPr lang="he-IL" sz="1600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</a:t>
            </a:r>
            <a:r>
              <a:rPr lang="he-IL" sz="1600" b="1" dirty="0" err="1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זכיון</a:t>
            </a:r>
            <a:r>
              <a:rPr lang="he-IL" sz="1600" b="1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והפעלת אולם הכנסים </a:t>
            </a:r>
            <a:r>
              <a:rPr lang="en-US" sz="1600" b="1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D-1</a:t>
            </a:r>
            <a:endParaRPr lang="he-IL" sz="1600" b="1" dirty="0">
              <a:solidFill>
                <a:srgbClr val="163C8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sz="1600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</a:t>
            </a:r>
          </a:p>
          <a:p>
            <a:endParaRPr lang="he-IL" sz="1600" dirty="0">
              <a:solidFill>
                <a:srgbClr val="163C8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e-IL" sz="1600" dirty="0">
              <a:solidFill>
                <a:srgbClr val="163C8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894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>
            <a:extLst>
              <a:ext uri="{FF2B5EF4-FFF2-40B4-BE49-F238E27FC236}">
                <a16:creationId xmlns:a16="http://schemas.microsoft.com/office/drawing/2014/main" id="{F28A9C3D-D872-68F4-89AD-47ECECA27751}"/>
              </a:ext>
            </a:extLst>
          </p:cNvPr>
          <p:cNvSpPr/>
          <p:nvPr/>
        </p:nvSpPr>
        <p:spPr>
          <a:xfrm>
            <a:off x="3894163" y="959582"/>
            <a:ext cx="938117" cy="209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  <p:sp>
        <p:nvSpPr>
          <p:cNvPr id="65" name="מלבן 64">
            <a:extLst>
              <a:ext uri="{FF2B5EF4-FFF2-40B4-BE49-F238E27FC236}">
                <a16:creationId xmlns:a16="http://schemas.microsoft.com/office/drawing/2014/main" id="{C2EE6D24-B193-4445-8834-749F11A730AB}"/>
              </a:ext>
            </a:extLst>
          </p:cNvPr>
          <p:cNvSpPr/>
          <p:nvPr/>
        </p:nvSpPr>
        <p:spPr>
          <a:xfrm>
            <a:off x="4427586" y="266901"/>
            <a:ext cx="6662595" cy="743572"/>
          </a:xfrm>
          <a:prstGeom prst="rect">
            <a:avLst/>
          </a:prstGeom>
          <a:solidFill>
            <a:srgbClr val="163C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he-IL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יעדים – לשנת 2024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1"/>
              <a:t>5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5" name="תמונה 54">
            <a:extLst>
              <a:ext uri="{FF2B5EF4-FFF2-40B4-BE49-F238E27FC236}">
                <a16:creationId xmlns:a16="http://schemas.microsoft.com/office/drawing/2014/main" id="{BF66EB2D-5D4F-47C8-A5C9-B6F926773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812" y="322543"/>
            <a:ext cx="852488" cy="765160"/>
          </a:xfrm>
          <a:prstGeom prst="rect">
            <a:avLst/>
          </a:prstGeom>
        </p:spPr>
      </p:pic>
      <p:pic>
        <p:nvPicPr>
          <p:cNvPr id="56" name="תמונה 55">
            <a:extLst>
              <a:ext uri="{FF2B5EF4-FFF2-40B4-BE49-F238E27FC236}">
                <a16:creationId xmlns:a16="http://schemas.microsoft.com/office/drawing/2014/main" id="{71F54959-8A6B-46B1-815C-19D5EF891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9136" y="6171941"/>
            <a:ext cx="2019582" cy="419158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F5361762-4DC5-2003-C6AA-59044B6A1115}"/>
              </a:ext>
            </a:extLst>
          </p:cNvPr>
          <p:cNvSpPr txBox="1"/>
          <p:nvPr/>
        </p:nvSpPr>
        <p:spPr>
          <a:xfrm>
            <a:off x="4427586" y="1010668"/>
            <a:ext cx="6662595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581E482E-5F50-4EAC-A80E-34EABBDD92D7}"/>
              </a:ext>
            </a:extLst>
          </p:cNvPr>
          <p:cNvSpPr txBox="1"/>
          <p:nvPr/>
        </p:nvSpPr>
        <p:spPr>
          <a:xfrm>
            <a:off x="491490" y="10472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1">
            <a:noAutofit/>
          </a:bodyPr>
          <a:lstStyle/>
          <a:p>
            <a:pPr algn="l"/>
            <a:r>
              <a:rPr lang="he-I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15D5408-D830-9888-81E0-C39E2862DC1D}"/>
              </a:ext>
            </a:extLst>
          </p:cNvPr>
          <p:cNvSpPr txBox="1"/>
          <p:nvPr/>
        </p:nvSpPr>
        <p:spPr>
          <a:xfrm>
            <a:off x="-555477" y="6443543"/>
            <a:ext cx="34268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1100" b="1" dirty="0">
                <a:solidFill>
                  <a:srgbClr val="163C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תוכנית עבודה שנת 2024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81E4A77-520D-DC6F-D0B1-9283E6467828}"/>
              </a:ext>
            </a:extLst>
          </p:cNvPr>
          <p:cNvSpPr txBox="1"/>
          <p:nvPr/>
        </p:nvSpPr>
        <p:spPr>
          <a:xfrm>
            <a:off x="333286" y="1861621"/>
            <a:ext cx="11379083" cy="445203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he-IL" sz="1600" b="1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מסירת עסקת נווה ימין באקו פארק-  </a:t>
            </a:r>
            <a:r>
              <a:rPr lang="he-IL" sz="1600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השלמת עבודות שלב א' : ת"ש ביוב ,צמתים על כביש 55, מאגר לכיבוי אש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he-IL" sz="1600" dirty="0">
              <a:solidFill>
                <a:srgbClr val="163C8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he-IL" sz="1600" b="1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התנעת עבודות השיקום </a:t>
            </a:r>
            <a:r>
              <a:rPr lang="he-IL" sz="1600" b="1" dirty="0" err="1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באז"ת</a:t>
            </a:r>
            <a:r>
              <a:rPr lang="he-IL" sz="1600" b="1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חצב- </a:t>
            </a:r>
            <a:r>
              <a:rPr lang="he-IL" sz="1600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לאחר עצירה של כמעט 20 שנה בעבודות השיקום המשך השיקום והוספת</a:t>
            </a:r>
          </a:p>
          <a:p>
            <a:r>
              <a:rPr lang="he-IL" sz="1600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עוד כ- 450 דונם לתעשייה.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he-IL" sz="1400" dirty="0">
              <a:solidFill>
                <a:srgbClr val="163C8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he-IL" sz="1600" b="1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הצלחת השווקים </a:t>
            </a:r>
            <a:r>
              <a:rPr lang="he-IL" sz="1600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בנחשונים והוצאת מגרש נוסף לשיווק.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he-IL" sz="1600" dirty="0">
              <a:solidFill>
                <a:srgbClr val="163C8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he-IL" sz="1600" b="1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סיום עבודות שלב א' בצור נתן-</a:t>
            </a:r>
            <a:r>
              <a:rPr lang="he-IL" sz="1600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מסירת המגרשים ליזמים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he-IL" sz="1600" dirty="0">
              <a:solidFill>
                <a:srgbClr val="163C8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he-IL" sz="1600" b="1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הקמת מנהלות אזורי תעשיה- </a:t>
            </a:r>
            <a:r>
              <a:rPr lang="he-IL" sz="1600" dirty="0" err="1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אז"ת</a:t>
            </a:r>
            <a:r>
              <a:rPr lang="he-IL" sz="1600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התעשיה ינוהלו ע"י מנהלות אשר יפקחו וישפרו את איכות החיים.</a:t>
            </a:r>
          </a:p>
          <a:p>
            <a:endParaRPr lang="he-IL" sz="1600" dirty="0">
              <a:solidFill>
                <a:srgbClr val="163C8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he-IL" sz="1600" b="1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הקמת תאגיד אנרגיה- </a:t>
            </a:r>
            <a:r>
              <a:rPr lang="he-IL" sz="1600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שותפות עיסקית  עם גוף  אנרגיה מהמגזר העסקי למימוש מיטבי ומיקסום  של תשתיות המועצה.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he-IL" sz="1600" dirty="0">
              <a:solidFill>
                <a:srgbClr val="163C8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he-IL" sz="1600" b="1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השתלבות בתאגיד תלתן- </a:t>
            </a:r>
            <a:r>
              <a:rPr lang="he-IL" sz="1600" dirty="0">
                <a:solidFill>
                  <a:srgbClr val="163C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תאגיד משותף להקמת פארק אקולוגי למחזור אשפה בשרון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he-IL" sz="1600" dirty="0">
              <a:solidFill>
                <a:srgbClr val="163C8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113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1"/>
              <a:t>6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F5361762-4DC5-2003-C6AA-59044B6A1115}"/>
              </a:ext>
            </a:extLst>
          </p:cNvPr>
          <p:cNvSpPr txBox="1"/>
          <p:nvPr/>
        </p:nvSpPr>
        <p:spPr>
          <a:xfrm>
            <a:off x="7723090" y="738530"/>
            <a:ext cx="4468910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e-IL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יעדים ותקציבים </a:t>
            </a:r>
          </a:p>
        </p:txBody>
      </p:sp>
      <p:sp>
        <p:nvSpPr>
          <p:cNvPr id="65" name="מלבן 64">
            <a:extLst>
              <a:ext uri="{FF2B5EF4-FFF2-40B4-BE49-F238E27FC236}">
                <a16:creationId xmlns:a16="http://schemas.microsoft.com/office/drawing/2014/main" id="{C2EE6D24-B193-4445-8834-749F11A730AB}"/>
              </a:ext>
            </a:extLst>
          </p:cNvPr>
          <p:cNvSpPr/>
          <p:nvPr/>
        </p:nvSpPr>
        <p:spPr>
          <a:xfrm>
            <a:off x="7723090" y="0"/>
            <a:ext cx="4468909" cy="743572"/>
          </a:xfrm>
          <a:prstGeom prst="rect">
            <a:avLst/>
          </a:prstGeom>
          <a:solidFill>
            <a:srgbClr val="163C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הנדסה</a:t>
            </a:r>
            <a:endParaRPr lang="he-IL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A4AD7F55-2003-4661-8068-03CA051AD4AD}"/>
              </a:ext>
            </a:extLst>
          </p:cNvPr>
          <p:cNvSpPr/>
          <p:nvPr/>
        </p:nvSpPr>
        <p:spPr>
          <a:xfrm>
            <a:off x="9441180" y="5223510"/>
            <a:ext cx="1505649" cy="1634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36B165F7-FC10-4D57-A406-9FDA3F3B3276}"/>
              </a:ext>
            </a:extLst>
          </p:cNvPr>
          <p:cNvSpPr/>
          <p:nvPr/>
        </p:nvSpPr>
        <p:spPr>
          <a:xfrm>
            <a:off x="8990228" y="6348330"/>
            <a:ext cx="1505649" cy="529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  <p:pic>
        <p:nvPicPr>
          <p:cNvPr id="56" name="תמונה 55">
            <a:extLst>
              <a:ext uri="{FF2B5EF4-FFF2-40B4-BE49-F238E27FC236}">
                <a16:creationId xmlns:a16="http://schemas.microsoft.com/office/drawing/2014/main" id="{71F54959-8A6B-46B1-815C-19D5EF891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9136" y="6171941"/>
            <a:ext cx="2019582" cy="419158"/>
          </a:xfrm>
          <a:prstGeom prst="rect">
            <a:avLst/>
          </a:prstGeom>
        </p:spPr>
      </p:pic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3C1DDFAF-FA36-46A9-B543-BC30A0CB9AD0}"/>
              </a:ext>
            </a:extLst>
          </p:cNvPr>
          <p:cNvSpPr txBox="1"/>
          <p:nvPr/>
        </p:nvSpPr>
        <p:spPr>
          <a:xfrm>
            <a:off x="491490" y="10472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1">
            <a:noAutofit/>
          </a:bodyPr>
          <a:lstStyle/>
          <a:p>
            <a:pPr algn="l"/>
            <a:endParaRPr lang="he-IL" sz="2400" b="1" dirty="0">
              <a:solidFill>
                <a:srgbClr val="88BCAA"/>
              </a:solidFill>
              <a:latin typeface="+mn-lt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3642F4DA-02A7-9C4E-68E1-CE7DCC67E596}"/>
              </a:ext>
            </a:extLst>
          </p:cNvPr>
          <p:cNvSpPr txBox="1"/>
          <p:nvPr/>
        </p:nvSpPr>
        <p:spPr>
          <a:xfrm>
            <a:off x="-468261" y="6555589"/>
            <a:ext cx="34268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1100" b="1" dirty="0">
                <a:solidFill>
                  <a:srgbClr val="163C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תוכנית עבודה שנת 2024</a:t>
            </a:r>
          </a:p>
        </p:txBody>
      </p:sp>
      <p:graphicFrame>
        <p:nvGraphicFramePr>
          <p:cNvPr id="5" name="טבלה 4">
            <a:extLst>
              <a:ext uri="{FF2B5EF4-FFF2-40B4-BE49-F238E27FC236}">
                <a16:creationId xmlns:a16="http://schemas.microsoft.com/office/drawing/2014/main" id="{F955768A-A629-7154-A9FE-699E81253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444086"/>
              </p:ext>
            </p:extLst>
          </p:nvPr>
        </p:nvGraphicFramePr>
        <p:xfrm>
          <a:off x="2127904" y="1374938"/>
          <a:ext cx="8367973" cy="3946957"/>
        </p:xfrm>
        <a:graphic>
          <a:graphicData uri="http://schemas.openxmlformats.org/drawingml/2006/table">
            <a:tbl>
              <a:tblPr rtl="1"/>
              <a:tblGrid>
                <a:gridCol w="4273853">
                  <a:extLst>
                    <a:ext uri="{9D8B030D-6E8A-4147-A177-3AD203B41FA5}">
                      <a16:colId xmlns:a16="http://schemas.microsoft.com/office/drawing/2014/main" val="3753862005"/>
                    </a:ext>
                  </a:extLst>
                </a:gridCol>
                <a:gridCol w="1002164">
                  <a:extLst>
                    <a:ext uri="{9D8B030D-6E8A-4147-A177-3AD203B41FA5}">
                      <a16:colId xmlns:a16="http://schemas.microsoft.com/office/drawing/2014/main" val="731137520"/>
                    </a:ext>
                  </a:extLst>
                </a:gridCol>
                <a:gridCol w="1030652">
                  <a:extLst>
                    <a:ext uri="{9D8B030D-6E8A-4147-A177-3AD203B41FA5}">
                      <a16:colId xmlns:a16="http://schemas.microsoft.com/office/drawing/2014/main" val="2625130961"/>
                    </a:ext>
                  </a:extLst>
                </a:gridCol>
                <a:gridCol w="1160953">
                  <a:extLst>
                    <a:ext uri="{9D8B030D-6E8A-4147-A177-3AD203B41FA5}">
                      <a16:colId xmlns:a16="http://schemas.microsoft.com/office/drawing/2014/main" val="1453096963"/>
                    </a:ext>
                  </a:extLst>
                </a:gridCol>
                <a:gridCol w="900351">
                  <a:extLst>
                    <a:ext uri="{9D8B030D-6E8A-4147-A177-3AD203B41FA5}">
                      <a16:colId xmlns:a16="http://schemas.microsoft.com/office/drawing/2014/main" val="3665517185"/>
                    </a:ext>
                  </a:extLst>
                </a:gridCol>
              </a:tblGrid>
              <a:tr h="310873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משימה /יעד 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C8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ביצוע  23 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C8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תקציב 24 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C8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מדד באחוזים 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C8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ביצוע 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C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934023"/>
                  </a:ext>
                </a:extLst>
              </a:tr>
              <a:tr h="184354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פיתוח תשתיות בחלק הצפון מערבי - שלב א' 55 מיליון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13,000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en-I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,000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</a:t>
                      </a:r>
                      <a:endParaRPr lang="en-IL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3,750</a:t>
                      </a:r>
                      <a:endParaRPr lang="en-IL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55152"/>
                  </a:ext>
                </a:extLst>
              </a:tr>
              <a:tr h="113141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פיתוח תשתיות בחלק הצפון מערבי - שלב ב' (תחנת שאיבה לביוב ומובל מים- 25 מיליון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2,000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3,000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en-IL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3,000</a:t>
                      </a:r>
                      <a:endParaRPr lang="en-IL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53528"/>
                  </a:ext>
                </a:extLst>
              </a:tr>
              <a:tr h="232118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חיבורי צמתים על כביש 55 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10,000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</a:t>
                      </a:r>
                      <a:endParaRPr lang="en-IL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3.500</a:t>
                      </a:r>
                      <a:endParaRPr lang="en-IL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408157"/>
                  </a:ext>
                </a:extLst>
              </a:tr>
              <a:tr h="232118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הקמת מתקן לכיבוי אש באזור התעשייה אקו פארק 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8,000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</a:t>
                      </a:r>
                      <a:endParaRPr lang="en-IL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6,000</a:t>
                      </a:r>
                      <a:endParaRPr lang="en-IL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238785"/>
                  </a:ext>
                </a:extLst>
              </a:tr>
              <a:tr h="159728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סיום ביצוע שלב ב' 1- תשתיות לשכונות מגורים 550 יח"ד. פיתוח </a:t>
                      </a:r>
                      <a:r>
                        <a:rPr lang="he-I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שצ"פ</a:t>
                      </a:r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וקו ביוב ראשי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3,000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</a:t>
                      </a:r>
                      <a:endParaRPr lang="en-IL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2.400</a:t>
                      </a:r>
                      <a:endParaRPr lang="en-IL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123912"/>
                  </a:ext>
                </a:extLst>
              </a:tr>
              <a:tr h="261133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סיום שדרוג תחנת שאיבה חורשים והנחת קו ביוב חורשים מט"ש דרום השרון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1,000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1,500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en-IL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1,500</a:t>
                      </a:r>
                      <a:endParaRPr lang="en-IL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942150"/>
                  </a:ext>
                </a:extLst>
              </a:tr>
              <a:tr h="174089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שלב א' -  תכנון שיקום מחצבת נחשונים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I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1,000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IL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1,000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en-IL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1,000</a:t>
                      </a:r>
                      <a:endParaRPr lang="en-IL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753746"/>
                  </a:ext>
                </a:extLst>
              </a:tr>
              <a:tr h="174089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פיתוח </a:t>
                      </a:r>
                      <a:r>
                        <a:rPr lang="he-I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אז"ת</a:t>
                      </a:r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נחשונים 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IL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IL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12,000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</a:t>
                      </a:r>
                      <a:endParaRPr lang="en-IL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7.200</a:t>
                      </a:r>
                      <a:endParaRPr lang="en-IL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258095"/>
                  </a:ext>
                </a:extLst>
              </a:tr>
              <a:tr h="261133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ביצוע הרחבת יישוב –צור נתן 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I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2,500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4,000</a:t>
                      </a:r>
                      <a:endParaRPr lang="en-IL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</a:t>
                      </a:r>
                      <a:endParaRPr lang="en-IL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3.200</a:t>
                      </a:r>
                      <a:endParaRPr lang="en-IL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758490"/>
                  </a:ext>
                </a:extLst>
              </a:tr>
              <a:tr h="174089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שדרוג מבני ומוסדות חינוך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1,500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1,500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en-IL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1,500</a:t>
                      </a:r>
                      <a:endParaRPr lang="en-IL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120248"/>
                  </a:ext>
                </a:extLst>
              </a:tr>
              <a:tr h="174089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שיפוץ מתחם המועצה הישן (כפר מלל) </a:t>
                      </a:r>
                      <a:endParaRPr lang="en-I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4,000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</a:t>
                      </a:r>
                      <a:endParaRPr lang="en-IL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2,400</a:t>
                      </a:r>
                      <a:endParaRPr lang="en-IL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360192"/>
                  </a:ext>
                </a:extLst>
              </a:tr>
              <a:tr h="103624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עבודות פיתוח בישובים 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I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,000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en-IL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2,000</a:t>
                      </a:r>
                      <a:endParaRPr lang="en-IL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138798"/>
                  </a:ext>
                </a:extLst>
              </a:tr>
              <a:tr h="174089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ממ"מ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L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2,000</a:t>
                      </a:r>
                      <a:endParaRPr lang="en-IL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en-IL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2,000</a:t>
                      </a:r>
                      <a:endParaRPr lang="en-IL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33660"/>
                  </a:ext>
                </a:extLst>
              </a:tr>
              <a:tr h="3179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30,350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e-IL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57,000</a:t>
                      </a:r>
                      <a:endParaRPr lang="en-IL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IL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e-IL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39,450</a:t>
                      </a:r>
                      <a:endParaRPr lang="en-IL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033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6656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1"/>
              <a:t>7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5" name="תמונה 54">
            <a:extLst>
              <a:ext uri="{FF2B5EF4-FFF2-40B4-BE49-F238E27FC236}">
                <a16:creationId xmlns:a16="http://schemas.microsoft.com/office/drawing/2014/main" id="{BF66EB2D-5D4F-47C8-A5C9-B6F926773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812" y="322543"/>
            <a:ext cx="852488" cy="765160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F5361762-4DC5-2003-C6AA-59044B6A1115}"/>
              </a:ext>
            </a:extLst>
          </p:cNvPr>
          <p:cNvSpPr txBox="1"/>
          <p:nvPr/>
        </p:nvSpPr>
        <p:spPr>
          <a:xfrm>
            <a:off x="7723090" y="777495"/>
            <a:ext cx="4468910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e-IL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יעדים - תקציבים </a:t>
            </a:r>
          </a:p>
        </p:txBody>
      </p:sp>
      <p:sp>
        <p:nvSpPr>
          <p:cNvPr id="65" name="מלבן 64">
            <a:extLst>
              <a:ext uri="{FF2B5EF4-FFF2-40B4-BE49-F238E27FC236}">
                <a16:creationId xmlns:a16="http://schemas.microsoft.com/office/drawing/2014/main" id="{C2EE6D24-B193-4445-8834-749F11A730AB}"/>
              </a:ext>
            </a:extLst>
          </p:cNvPr>
          <p:cNvSpPr/>
          <p:nvPr/>
        </p:nvSpPr>
        <p:spPr>
          <a:xfrm>
            <a:off x="7723091" y="33923"/>
            <a:ext cx="4468909" cy="743572"/>
          </a:xfrm>
          <a:prstGeom prst="rect">
            <a:avLst/>
          </a:prstGeom>
          <a:solidFill>
            <a:srgbClr val="163C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אחזקה</a:t>
            </a:r>
            <a:endParaRPr lang="he-IL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A4AD7F55-2003-4661-8068-03CA051AD4AD}"/>
              </a:ext>
            </a:extLst>
          </p:cNvPr>
          <p:cNvSpPr/>
          <p:nvPr/>
        </p:nvSpPr>
        <p:spPr>
          <a:xfrm>
            <a:off x="9441180" y="5223510"/>
            <a:ext cx="1505649" cy="1634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36B165F7-FC10-4D57-A406-9FDA3F3B3276}"/>
              </a:ext>
            </a:extLst>
          </p:cNvPr>
          <p:cNvSpPr/>
          <p:nvPr/>
        </p:nvSpPr>
        <p:spPr>
          <a:xfrm>
            <a:off x="8990228" y="6348330"/>
            <a:ext cx="1505649" cy="529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  <p:pic>
        <p:nvPicPr>
          <p:cNvPr id="56" name="תמונה 55">
            <a:extLst>
              <a:ext uri="{FF2B5EF4-FFF2-40B4-BE49-F238E27FC236}">
                <a16:creationId xmlns:a16="http://schemas.microsoft.com/office/drawing/2014/main" id="{71F54959-8A6B-46B1-815C-19D5EF891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9136" y="6171941"/>
            <a:ext cx="2019582" cy="419158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3642F4DA-02A7-9C4E-68E1-CE7DCC67E596}"/>
              </a:ext>
            </a:extLst>
          </p:cNvPr>
          <p:cNvSpPr txBox="1"/>
          <p:nvPr/>
        </p:nvSpPr>
        <p:spPr>
          <a:xfrm>
            <a:off x="-555477" y="6443543"/>
            <a:ext cx="34268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1100" b="1" dirty="0">
                <a:solidFill>
                  <a:srgbClr val="163C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תוכנית עבודה שנת 2024</a:t>
            </a:r>
          </a:p>
        </p:txBody>
      </p:sp>
      <p:graphicFrame>
        <p:nvGraphicFramePr>
          <p:cNvPr id="5" name="טבלה 4">
            <a:extLst>
              <a:ext uri="{FF2B5EF4-FFF2-40B4-BE49-F238E27FC236}">
                <a16:creationId xmlns:a16="http://schemas.microsoft.com/office/drawing/2014/main" id="{AC452E1D-5EA0-A5DC-FAEB-63160ED134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38812"/>
              </p:ext>
            </p:extLst>
          </p:nvPr>
        </p:nvGraphicFramePr>
        <p:xfrm>
          <a:off x="2418462" y="1875723"/>
          <a:ext cx="8880257" cy="2815948"/>
        </p:xfrm>
        <a:graphic>
          <a:graphicData uri="http://schemas.openxmlformats.org/drawingml/2006/table">
            <a:tbl>
              <a:tblPr rtl="1"/>
              <a:tblGrid>
                <a:gridCol w="3539541">
                  <a:extLst>
                    <a:ext uri="{9D8B030D-6E8A-4147-A177-3AD203B41FA5}">
                      <a16:colId xmlns:a16="http://schemas.microsoft.com/office/drawing/2014/main" val="3753862005"/>
                    </a:ext>
                  </a:extLst>
                </a:gridCol>
                <a:gridCol w="1313336">
                  <a:extLst>
                    <a:ext uri="{9D8B030D-6E8A-4147-A177-3AD203B41FA5}">
                      <a16:colId xmlns:a16="http://schemas.microsoft.com/office/drawing/2014/main" val="731137520"/>
                    </a:ext>
                  </a:extLst>
                </a:gridCol>
                <a:gridCol w="1342460">
                  <a:extLst>
                    <a:ext uri="{9D8B030D-6E8A-4147-A177-3AD203B41FA5}">
                      <a16:colId xmlns:a16="http://schemas.microsoft.com/office/drawing/2014/main" val="2625130961"/>
                    </a:ext>
                  </a:extLst>
                </a:gridCol>
                <a:gridCol w="1342460">
                  <a:extLst>
                    <a:ext uri="{9D8B030D-6E8A-4147-A177-3AD203B41FA5}">
                      <a16:colId xmlns:a16="http://schemas.microsoft.com/office/drawing/2014/main" val="4150230999"/>
                    </a:ext>
                  </a:extLst>
                </a:gridCol>
                <a:gridCol w="1342460">
                  <a:extLst>
                    <a:ext uri="{9D8B030D-6E8A-4147-A177-3AD203B41FA5}">
                      <a16:colId xmlns:a16="http://schemas.microsoft.com/office/drawing/2014/main" val="711855003"/>
                    </a:ext>
                  </a:extLst>
                </a:gridCol>
              </a:tblGrid>
              <a:tr h="310873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משימה 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C8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ביצוע  23 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C8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תקציב 24 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C8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מדד באחוזים 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C8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ביצוע 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C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934023"/>
                  </a:ext>
                </a:extLst>
              </a:tr>
              <a:tr h="184354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ניהול חברת השבה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I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  <a:endParaRPr lang="en-I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55152"/>
                  </a:ext>
                </a:extLst>
              </a:tr>
              <a:tr h="113141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ניהול, מכירה ואספקה של מים למפעלי איזור התעשיה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I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53528"/>
                  </a:ext>
                </a:extLst>
              </a:tr>
              <a:tr h="232118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אחזקת אזור תעשיה חצב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I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  <a:endParaRPr lang="en-I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I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  <a:endParaRPr lang="en-I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408157"/>
                  </a:ext>
                </a:extLst>
              </a:tr>
              <a:tr h="232118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אחזקה ותפעול תחנת נחל קנה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I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I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1,000</a:t>
                      </a:r>
                      <a:endParaRPr lang="en-I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238785"/>
                  </a:ext>
                </a:extLst>
              </a:tr>
              <a:tr h="159728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אחזקת גני משחקים ברחבי המועצה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I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  <a:endParaRPr lang="en-I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123912"/>
                  </a:ext>
                </a:extLst>
              </a:tr>
              <a:tr h="261133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מתן שירותי אחזקה וגביית כספים משוכרי המועצה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I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  <a:endParaRPr lang="en-I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942150"/>
                  </a:ext>
                </a:extLst>
              </a:tr>
              <a:tr h="1740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</a:t>
                      </a:r>
                      <a:r>
                        <a:rPr lang="he-I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  <a:r>
                        <a:rPr lang="en-I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he-I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  <a:r>
                        <a:rPr lang="en-I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L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753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127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1"/>
              <a:t>8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5" name="תמונה 54">
            <a:extLst>
              <a:ext uri="{FF2B5EF4-FFF2-40B4-BE49-F238E27FC236}">
                <a16:creationId xmlns:a16="http://schemas.microsoft.com/office/drawing/2014/main" id="{BF66EB2D-5D4F-47C8-A5C9-B6F926773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812" y="322543"/>
            <a:ext cx="852488" cy="765160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F5361762-4DC5-2003-C6AA-59044B6A1115}"/>
              </a:ext>
            </a:extLst>
          </p:cNvPr>
          <p:cNvSpPr txBox="1"/>
          <p:nvPr/>
        </p:nvSpPr>
        <p:spPr>
          <a:xfrm>
            <a:off x="7633471" y="842754"/>
            <a:ext cx="4468910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e-IL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יעדים  ותקציבים </a:t>
            </a:r>
          </a:p>
        </p:txBody>
      </p:sp>
      <p:sp>
        <p:nvSpPr>
          <p:cNvPr id="65" name="מלבן 64">
            <a:extLst>
              <a:ext uri="{FF2B5EF4-FFF2-40B4-BE49-F238E27FC236}">
                <a16:creationId xmlns:a16="http://schemas.microsoft.com/office/drawing/2014/main" id="{C2EE6D24-B193-4445-8834-749F11A730AB}"/>
              </a:ext>
            </a:extLst>
          </p:cNvPr>
          <p:cNvSpPr/>
          <p:nvPr/>
        </p:nvSpPr>
        <p:spPr>
          <a:xfrm>
            <a:off x="7633472" y="104723"/>
            <a:ext cx="4468909" cy="743572"/>
          </a:xfrm>
          <a:prstGeom prst="rect">
            <a:avLst/>
          </a:prstGeom>
          <a:solidFill>
            <a:srgbClr val="163C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פיתוח עסקי</a:t>
            </a:r>
            <a:endParaRPr lang="he-IL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A4AD7F55-2003-4661-8068-03CA051AD4AD}"/>
              </a:ext>
            </a:extLst>
          </p:cNvPr>
          <p:cNvSpPr/>
          <p:nvPr/>
        </p:nvSpPr>
        <p:spPr>
          <a:xfrm>
            <a:off x="9441180" y="5223510"/>
            <a:ext cx="1505649" cy="1634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36B165F7-FC10-4D57-A406-9FDA3F3B3276}"/>
              </a:ext>
            </a:extLst>
          </p:cNvPr>
          <p:cNvSpPr/>
          <p:nvPr/>
        </p:nvSpPr>
        <p:spPr>
          <a:xfrm>
            <a:off x="8990228" y="6348330"/>
            <a:ext cx="1505649" cy="529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  <p:pic>
        <p:nvPicPr>
          <p:cNvPr id="56" name="תמונה 55">
            <a:extLst>
              <a:ext uri="{FF2B5EF4-FFF2-40B4-BE49-F238E27FC236}">
                <a16:creationId xmlns:a16="http://schemas.microsoft.com/office/drawing/2014/main" id="{71F54959-8A6B-46B1-815C-19D5EF891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9136" y="6171941"/>
            <a:ext cx="2019582" cy="419158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3642F4DA-02A7-9C4E-68E1-CE7DCC67E596}"/>
              </a:ext>
            </a:extLst>
          </p:cNvPr>
          <p:cNvSpPr txBox="1"/>
          <p:nvPr/>
        </p:nvSpPr>
        <p:spPr>
          <a:xfrm>
            <a:off x="-555477" y="6443543"/>
            <a:ext cx="34268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1100" b="1" dirty="0">
                <a:solidFill>
                  <a:srgbClr val="163C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תוכנית עבודה שנת 2024</a:t>
            </a:r>
          </a:p>
        </p:txBody>
      </p:sp>
      <p:graphicFrame>
        <p:nvGraphicFramePr>
          <p:cNvPr id="5" name="טבלה 4">
            <a:extLst>
              <a:ext uri="{FF2B5EF4-FFF2-40B4-BE49-F238E27FC236}">
                <a16:creationId xmlns:a16="http://schemas.microsoft.com/office/drawing/2014/main" id="{12636747-C67F-0C57-A7BF-3CCBD06198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362994"/>
              </p:ext>
            </p:extLst>
          </p:nvPr>
        </p:nvGraphicFramePr>
        <p:xfrm>
          <a:off x="1803437" y="1368506"/>
          <a:ext cx="9348375" cy="5115260"/>
        </p:xfrm>
        <a:graphic>
          <a:graphicData uri="http://schemas.openxmlformats.org/drawingml/2006/table">
            <a:tbl>
              <a:tblPr rtl="1"/>
              <a:tblGrid>
                <a:gridCol w="4771088">
                  <a:extLst>
                    <a:ext uri="{9D8B030D-6E8A-4147-A177-3AD203B41FA5}">
                      <a16:colId xmlns:a16="http://schemas.microsoft.com/office/drawing/2014/main" val="3753862005"/>
                    </a:ext>
                  </a:extLst>
                </a:gridCol>
                <a:gridCol w="1125601">
                  <a:extLst>
                    <a:ext uri="{9D8B030D-6E8A-4147-A177-3AD203B41FA5}">
                      <a16:colId xmlns:a16="http://schemas.microsoft.com/office/drawing/2014/main" val="731137520"/>
                    </a:ext>
                  </a:extLst>
                </a:gridCol>
                <a:gridCol w="1150562">
                  <a:extLst>
                    <a:ext uri="{9D8B030D-6E8A-4147-A177-3AD203B41FA5}">
                      <a16:colId xmlns:a16="http://schemas.microsoft.com/office/drawing/2014/main" val="2625130961"/>
                    </a:ext>
                  </a:extLst>
                </a:gridCol>
                <a:gridCol w="1150562">
                  <a:extLst>
                    <a:ext uri="{9D8B030D-6E8A-4147-A177-3AD203B41FA5}">
                      <a16:colId xmlns:a16="http://schemas.microsoft.com/office/drawing/2014/main" val="2609709496"/>
                    </a:ext>
                  </a:extLst>
                </a:gridCol>
                <a:gridCol w="1150562">
                  <a:extLst>
                    <a:ext uri="{9D8B030D-6E8A-4147-A177-3AD203B41FA5}">
                      <a16:colId xmlns:a16="http://schemas.microsoft.com/office/drawing/2014/main" val="4130698683"/>
                    </a:ext>
                  </a:extLst>
                </a:gridCol>
              </a:tblGrid>
              <a:tr h="310873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משימה 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C8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ביצוע  23 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C8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תקציב 24 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C8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מדד באחוזים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C8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ביצוע 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C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934023"/>
                  </a:ext>
                </a:extLst>
              </a:tr>
              <a:tr h="184354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הקמת מנהלת אזור תעשיה - דרום השרון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I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I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55152"/>
                  </a:ext>
                </a:extLst>
              </a:tr>
              <a:tr h="113141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הקמת מערכת סולאריות לייצור חשמל על גגות המועצה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I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I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I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1,200</a:t>
                      </a:r>
                      <a:endParaRPr lang="en-I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53528"/>
                  </a:ext>
                </a:extLst>
              </a:tr>
              <a:tr h="232118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ניהול צהרוני המועצה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,000</a:t>
                      </a: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I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I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I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I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408157"/>
                  </a:ext>
                </a:extLst>
              </a:tr>
              <a:tr h="232118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הקמת תאגיד אנרגיה – צפי  הקמה שנה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I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I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I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I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556925"/>
                  </a:ext>
                </a:extLst>
              </a:tr>
              <a:tr h="232118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הקמת אגף מים וביוב-תחילת עבודה ינו'25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I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n-I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I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n-I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963789"/>
                  </a:ext>
                </a:extLst>
              </a:tr>
              <a:tr h="232118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הקמת חניונים : ניר אליהו ,גבעת השלושה( </a:t>
                      </a:r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תלוי אישור חוק עזר כחול לבן - במועצה ומשרד הפנים </a:t>
                      </a:r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I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I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en-I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en-I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807728"/>
                  </a:ext>
                </a:extLst>
              </a:tr>
              <a:tr h="232118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ניהול אולם כנסים ומופעים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I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1,500</a:t>
                      </a:r>
                      <a:endParaRPr lang="en-I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  <a:endParaRPr lang="en-I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1,250</a:t>
                      </a:r>
                      <a:endParaRPr lang="en-I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238785"/>
                  </a:ext>
                </a:extLst>
              </a:tr>
              <a:tr h="159728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קידום פרוגרמה עיסקית למגרש 100 בשיטת 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I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I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I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I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123912"/>
                  </a:ext>
                </a:extLst>
              </a:tr>
              <a:tr h="261133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עמדות טעינה לרכבים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I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I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I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I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942150"/>
                  </a:ext>
                </a:extLst>
              </a:tr>
              <a:tr h="240408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מכרז להורדת מחירי חשמל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I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I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n-I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  <a:endParaRPr lang="en-I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277016"/>
                  </a:ext>
                </a:extLst>
              </a:tr>
              <a:tr h="174089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פרויקט תלתן – השקעה בשעות עבודה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en-I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en-I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en-I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en-I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753746"/>
                  </a:ext>
                </a:extLst>
              </a:tr>
              <a:tr h="174089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פינוי גזם מיישובי המועצה – החל מ-ינו'25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I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1,000</a:t>
                      </a:r>
                      <a:endParaRPr lang="en-I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I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1,000</a:t>
                      </a:r>
                      <a:endParaRPr lang="en-I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258095"/>
                  </a:ext>
                </a:extLst>
              </a:tr>
              <a:tr h="261133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הקמת תאגיד אנרגיה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I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I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I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  <a:endParaRPr lang="en-I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758490"/>
                  </a:ext>
                </a:extLst>
              </a:tr>
              <a:tr h="160113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הסדרת תחום שילוט החוצות והענקת זכיונות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I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n-I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I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I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217495"/>
                  </a:ext>
                </a:extLst>
              </a:tr>
              <a:tr h="174089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10,900</a:t>
                      </a:r>
                      <a:endParaRPr lang="en-IL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4,545</a:t>
                      </a:r>
                      <a:endParaRPr lang="en-IL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en-IL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4.220</a:t>
                      </a:r>
                      <a:endParaRPr lang="en-IL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81420"/>
                  </a:ext>
                </a:extLst>
              </a:tr>
            </a:tbl>
          </a:graphicData>
        </a:graphic>
      </p:graphicFrame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9865B0A-0120-B060-EE55-01F45D3B51B5}"/>
              </a:ext>
            </a:extLst>
          </p:cNvPr>
          <p:cNvSpPr txBox="1"/>
          <p:nvPr/>
        </p:nvSpPr>
        <p:spPr>
          <a:xfrm>
            <a:off x="187700" y="720471"/>
            <a:ext cx="7347689" cy="73446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he-I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התחום הינו עתיר השקעות ארוכות טווח ולמרות יתרונות </a:t>
            </a:r>
            <a:r>
              <a:rPr lang="he-IL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נדלניים</a:t>
            </a:r>
            <a:r>
              <a:rPr lang="he-I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הוא סובל מקשיים בירוקרטים </a:t>
            </a:r>
          </a:p>
          <a:p>
            <a:r>
              <a:rPr lang="he-I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אדירים עקב, רגולציה מחמירה של משרדי </a:t>
            </a:r>
            <a:r>
              <a:rPr lang="he-I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ממשלה  : אוצר , הפנים </a:t>
            </a:r>
            <a:r>
              <a:rPr lang="he-IL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הגנ"ס</a:t>
            </a:r>
            <a:r>
              <a:rPr lang="he-I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וכו' </a:t>
            </a:r>
            <a:r>
              <a:rPr lang="he-I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.</a:t>
            </a:r>
            <a:endParaRPr lang="LID4096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0140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1"/>
              <a:t>9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5" name="תמונה 54">
            <a:extLst>
              <a:ext uri="{FF2B5EF4-FFF2-40B4-BE49-F238E27FC236}">
                <a16:creationId xmlns:a16="http://schemas.microsoft.com/office/drawing/2014/main" id="{BF66EB2D-5D4F-47C8-A5C9-B6F926773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812" y="322543"/>
            <a:ext cx="852488" cy="765160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F5361762-4DC5-2003-C6AA-59044B6A1115}"/>
              </a:ext>
            </a:extLst>
          </p:cNvPr>
          <p:cNvSpPr txBox="1"/>
          <p:nvPr/>
        </p:nvSpPr>
        <p:spPr>
          <a:xfrm>
            <a:off x="7723090" y="777495"/>
            <a:ext cx="4468910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e-IL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תקציבים ומשימות</a:t>
            </a:r>
          </a:p>
        </p:txBody>
      </p:sp>
      <p:sp>
        <p:nvSpPr>
          <p:cNvPr id="65" name="מלבן 64">
            <a:extLst>
              <a:ext uri="{FF2B5EF4-FFF2-40B4-BE49-F238E27FC236}">
                <a16:creationId xmlns:a16="http://schemas.microsoft.com/office/drawing/2014/main" id="{C2EE6D24-B193-4445-8834-749F11A730AB}"/>
              </a:ext>
            </a:extLst>
          </p:cNvPr>
          <p:cNvSpPr/>
          <p:nvPr/>
        </p:nvSpPr>
        <p:spPr>
          <a:xfrm>
            <a:off x="7723091" y="33923"/>
            <a:ext cx="4468909" cy="743572"/>
          </a:xfrm>
          <a:prstGeom prst="rect">
            <a:avLst/>
          </a:prstGeom>
          <a:solidFill>
            <a:srgbClr val="163C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סיכום</a:t>
            </a:r>
            <a:endParaRPr lang="he-IL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A4AD7F55-2003-4661-8068-03CA051AD4AD}"/>
              </a:ext>
            </a:extLst>
          </p:cNvPr>
          <p:cNvSpPr/>
          <p:nvPr/>
        </p:nvSpPr>
        <p:spPr>
          <a:xfrm>
            <a:off x="9441180" y="5223510"/>
            <a:ext cx="1505649" cy="1634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36B165F7-FC10-4D57-A406-9FDA3F3B3276}"/>
              </a:ext>
            </a:extLst>
          </p:cNvPr>
          <p:cNvSpPr/>
          <p:nvPr/>
        </p:nvSpPr>
        <p:spPr>
          <a:xfrm>
            <a:off x="8990228" y="6348330"/>
            <a:ext cx="1505649" cy="529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  <p:pic>
        <p:nvPicPr>
          <p:cNvPr id="56" name="תמונה 55">
            <a:extLst>
              <a:ext uri="{FF2B5EF4-FFF2-40B4-BE49-F238E27FC236}">
                <a16:creationId xmlns:a16="http://schemas.microsoft.com/office/drawing/2014/main" id="{71F54959-8A6B-46B1-815C-19D5EF891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9136" y="6171941"/>
            <a:ext cx="2019582" cy="419158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3642F4DA-02A7-9C4E-68E1-CE7DCC67E596}"/>
              </a:ext>
            </a:extLst>
          </p:cNvPr>
          <p:cNvSpPr txBox="1"/>
          <p:nvPr/>
        </p:nvSpPr>
        <p:spPr>
          <a:xfrm>
            <a:off x="-555477" y="6443543"/>
            <a:ext cx="34268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1100" b="1" dirty="0">
                <a:solidFill>
                  <a:srgbClr val="163C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תוכנית עבודה שנת 2024</a:t>
            </a:r>
          </a:p>
        </p:txBody>
      </p:sp>
      <p:graphicFrame>
        <p:nvGraphicFramePr>
          <p:cNvPr id="5" name="טבלה 4">
            <a:extLst>
              <a:ext uri="{FF2B5EF4-FFF2-40B4-BE49-F238E27FC236}">
                <a16:creationId xmlns:a16="http://schemas.microsoft.com/office/drawing/2014/main" id="{AC452E1D-5EA0-A5DC-FAEB-63160ED134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675938"/>
              </p:ext>
            </p:extLst>
          </p:nvPr>
        </p:nvGraphicFramePr>
        <p:xfrm>
          <a:off x="4934754" y="2216690"/>
          <a:ext cx="5450681" cy="3460150"/>
        </p:xfrm>
        <a:graphic>
          <a:graphicData uri="http://schemas.openxmlformats.org/drawingml/2006/table">
            <a:tbl>
              <a:tblPr rtl="1"/>
              <a:tblGrid>
                <a:gridCol w="1289267">
                  <a:extLst>
                    <a:ext uri="{9D8B030D-6E8A-4147-A177-3AD203B41FA5}">
                      <a16:colId xmlns:a16="http://schemas.microsoft.com/office/drawing/2014/main" val="3753862005"/>
                    </a:ext>
                  </a:extLst>
                </a:gridCol>
                <a:gridCol w="1137004">
                  <a:extLst>
                    <a:ext uri="{9D8B030D-6E8A-4147-A177-3AD203B41FA5}">
                      <a16:colId xmlns:a16="http://schemas.microsoft.com/office/drawing/2014/main" val="731137520"/>
                    </a:ext>
                  </a:extLst>
                </a:gridCol>
                <a:gridCol w="1512205">
                  <a:extLst>
                    <a:ext uri="{9D8B030D-6E8A-4147-A177-3AD203B41FA5}">
                      <a16:colId xmlns:a16="http://schemas.microsoft.com/office/drawing/2014/main" val="2625130961"/>
                    </a:ext>
                  </a:extLst>
                </a:gridCol>
                <a:gridCol w="1512205">
                  <a:extLst>
                    <a:ext uri="{9D8B030D-6E8A-4147-A177-3AD203B41FA5}">
                      <a16:colId xmlns:a16="http://schemas.microsoft.com/office/drawing/2014/main" val="3827455867"/>
                    </a:ext>
                  </a:extLst>
                </a:gridCol>
              </a:tblGrid>
              <a:tr h="310873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משימה 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C8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ביצוע 23 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C8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תקציב 24 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C8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צפי ביצוע 24 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C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934023"/>
                  </a:ext>
                </a:extLst>
              </a:tr>
              <a:tr h="184354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IL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he-IL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הנדסה</a:t>
                      </a:r>
                      <a:endParaRPr lang="en-IL" sz="2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30,350</a:t>
                      </a: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he-IL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57,000</a:t>
                      </a:r>
                      <a:endParaRPr lang="en-IL" sz="2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he-IL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39,450</a:t>
                      </a:r>
                      <a:endParaRPr lang="en-IL" sz="2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145" marR="4145" marT="4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55152"/>
                  </a:ext>
                </a:extLst>
              </a:tr>
              <a:tr h="113141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IL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he-IL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פיתוח עסקי</a:t>
                      </a:r>
                      <a:endParaRPr lang="en-IL" sz="2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10,900</a:t>
                      </a:r>
                      <a:endParaRPr lang="en-IL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4,545</a:t>
                      </a:r>
                      <a:endParaRPr lang="en-IL" sz="2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4,220</a:t>
                      </a:r>
                      <a:endParaRPr lang="en-IL" sz="2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53528"/>
                  </a:ext>
                </a:extLst>
              </a:tr>
              <a:tr h="232118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אחזקה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12.650</a:t>
                      </a:r>
                      <a:endParaRPr lang="en-IL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he-IL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4,1</a:t>
                      </a:r>
                      <a:r>
                        <a:rPr lang="en-IL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14,140</a:t>
                      </a:r>
                      <a:endParaRPr lang="en-IL" sz="2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4081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 fontAlgn="ctr"/>
                      <a:endParaRPr lang="he-IL" sz="2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en-IL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en-IL" sz="2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en-IL" sz="2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238785"/>
                  </a:ext>
                </a:extLst>
              </a:tr>
              <a:tr h="159728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סה"כ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53,900</a:t>
                      </a:r>
                      <a:endParaRPr lang="en-IL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75,685</a:t>
                      </a:r>
                      <a:r>
                        <a:rPr lang="he-IL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IL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57,810</a:t>
                      </a:r>
                      <a:endParaRPr lang="en-IL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123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92744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של Office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9716000_TF16411175" id="{03521AA2-1486-4F8E-B1C9-9DD16FEB36F8}" vid="{9D02F01C-D25C-4383-8F1C-AADADE318B35}"/>
    </a:ext>
  </a:extLst>
</a:theme>
</file>

<file path=ppt/theme/theme2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3D78B2E75FB943B7320BEE4AB18242" ma:contentTypeVersion="8" ma:contentTypeDescription="Create a new document." ma:contentTypeScope="" ma:versionID="d3d0f131bdd34354abad9dc4b72d1fe7">
  <xsd:schema xmlns:xsd="http://www.w3.org/2001/XMLSchema" xmlns:xs="http://www.w3.org/2001/XMLSchema" xmlns:p="http://schemas.microsoft.com/office/2006/metadata/properties" xmlns:ns3="15103ecf-f8fe-44e2-b6a8-57f65d2620bf" xmlns:ns4="0db1a922-323d-4929-81c7-1e2f7b5ad654" targetNamespace="http://schemas.microsoft.com/office/2006/metadata/properties" ma:root="true" ma:fieldsID="a3a4904be57342b46685e110a84835a5" ns3:_="" ns4:_="">
    <xsd:import namespace="15103ecf-f8fe-44e2-b6a8-57f65d2620bf"/>
    <xsd:import namespace="0db1a922-323d-4929-81c7-1e2f7b5ad65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03ecf-f8fe-44e2-b6a8-57f65d2620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b1a922-323d-4929-81c7-1e2f7b5ad65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5103ecf-f8fe-44e2-b6a8-57f65d2620bf" xsi:nil="true"/>
  </documentManagement>
</p:properties>
</file>

<file path=customXml/itemProps1.xml><?xml version="1.0" encoding="utf-8"?>
<ds:datastoreItem xmlns:ds="http://schemas.openxmlformats.org/officeDocument/2006/customXml" ds:itemID="{DE37C3DD-4FAF-4E92-B63A-2BE901687D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B808E4-E8B7-4B85-ACFE-F64220500D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103ecf-f8fe-44e2-b6a8-57f65d2620bf"/>
    <ds:schemaRef ds:uri="0db1a922-323d-4929-81c7-1e2f7b5ad6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642317-4026-4249-825F-355CEF4A89C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5103ecf-f8fe-44e2-b6a8-57f65d2620bf"/>
    <ds:schemaRef ds:uri="http://schemas.microsoft.com/office/infopath/2007/PartnerControls"/>
    <ds:schemaRef ds:uri="0db1a922-323d-4929-81c7-1e2f7b5ad65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מצגת ירוקה לשיפור המכירות</Template>
  <TotalTime>9134</TotalTime>
  <Words>1119</Words>
  <Application>Microsoft Office PowerPoint</Application>
  <PresentationFormat>מסך רחב</PresentationFormat>
  <Paragraphs>382</Paragraphs>
  <Slides>11</Slides>
  <Notes>11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7" baseType="lpstr">
      <vt:lpstr>Arial</vt:lpstr>
      <vt:lpstr>Calibri</vt:lpstr>
      <vt:lpstr>Symbol</vt:lpstr>
      <vt:lpstr>Tahoma</vt:lpstr>
      <vt:lpstr>Wingdings</vt:lpstr>
      <vt:lpstr>ערכת נושא של Office</vt:lpstr>
      <vt:lpstr>מצגת של PowerPoint‏</vt:lpstr>
      <vt:lpstr>חזון החברה הכלכלית</vt:lpstr>
      <vt:lpstr>מבנה פעילות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תודה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אילה שקד בולוקן</dc:creator>
  <cp:lastModifiedBy>בנצי איתן</cp:lastModifiedBy>
  <cp:revision>82</cp:revision>
  <dcterms:created xsi:type="dcterms:W3CDTF">2022-07-31T11:20:41Z</dcterms:created>
  <dcterms:modified xsi:type="dcterms:W3CDTF">2024-06-11T08:40:03Z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0x0101009F3D78B2E75FB943B7320BEE4AB18242</vt:lpwstr>
  </property>
</Properties>
</file>